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9" r:id="rId4"/>
    <p:sldId id="280" r:id="rId5"/>
    <p:sldId id="281" r:id="rId6"/>
    <p:sldId id="264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65" r:id="rId21"/>
    <p:sldId id="266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BA077-5908-43A9-AC26-D4FB6C1B1C70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76D8D-41C3-447F-82FC-CF14EEC7C9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F5ECE-D9D0-405A-BD8F-72D23A0AF5E4}" type="datetimeFigureOut">
              <a:rPr lang="fr-FR" smtClean="0"/>
              <a:pPr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9FEB-981C-4418-A30A-74A9A4FC99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youtu.be/B-8T30ZNx3Q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AMICALE DES </a:t>
            </a:r>
            <a:r>
              <a:rPr lang="fr-FR" b="1" dirty="0" smtClean="0"/>
              <a:t>ANCIENS DÉPORTÉS </a:t>
            </a:r>
            <a:r>
              <a:rPr lang="fr-FR" b="1" dirty="0"/>
              <a:t>A </a:t>
            </a:r>
            <a:r>
              <a:rPr lang="fr-FR" b="1" dirty="0" smtClean="0"/>
              <a:t>NEU-STASSFURT ET DE LEURS FAMILLES  </a:t>
            </a:r>
            <a:r>
              <a:rPr lang="fr-FR" b="1" dirty="0"/>
              <a:t>(</a:t>
            </a:r>
            <a:r>
              <a:rPr lang="fr-FR" b="1" dirty="0" err="1"/>
              <a:t>Kommando</a:t>
            </a:r>
            <a:r>
              <a:rPr lang="fr-FR" b="1" dirty="0"/>
              <a:t> de Buchenwald)</a:t>
            </a:r>
            <a:endParaRPr lang="fr-FR" dirty="0"/>
          </a:p>
        </p:txBody>
      </p:sp>
      <p:pic>
        <p:nvPicPr>
          <p:cNvPr id="1026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3456384" cy="489301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87624" y="580526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L’Amicale créée dès 1946 a pour objet  le maintien de la mémoire de ce que fut  le « </a:t>
            </a:r>
            <a:r>
              <a:rPr lang="fr-FR" dirty="0" err="1" smtClean="0"/>
              <a:t>Kommando</a:t>
            </a:r>
            <a:r>
              <a:rPr lang="fr-FR" dirty="0" smtClean="0"/>
              <a:t> de </a:t>
            </a:r>
            <a:r>
              <a:rPr lang="fr-FR" dirty="0" err="1" smtClean="0"/>
              <a:t>Neu</a:t>
            </a:r>
            <a:r>
              <a:rPr lang="fr-FR" dirty="0" smtClean="0"/>
              <a:t>-Stassfurt ».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imm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9" y="1498606"/>
            <a:ext cx="1447736" cy="203906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109636" y="3561160"/>
            <a:ext cx="1841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Heinrich Himmler</a:t>
            </a:r>
            <a:endParaRPr lang="fr-FR" sz="1400" i="1" dirty="0"/>
          </a:p>
        </p:txBody>
      </p:sp>
      <p:pic>
        <p:nvPicPr>
          <p:cNvPr id="6" name="Image 5" descr="heydri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9" y="4123632"/>
            <a:ext cx="1447736" cy="20914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09636" y="6245976"/>
            <a:ext cx="1841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Reinhard Heydrich</a:t>
            </a:r>
            <a:endParaRPr lang="fr-FR" sz="1400" i="1" dirty="0"/>
          </a:p>
        </p:txBody>
      </p:sp>
      <p:pic>
        <p:nvPicPr>
          <p:cNvPr id="9" name="Espace réservé du contenu 8" descr="premiers_camps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7279" r="-77279"/>
          <a:stretch>
            <a:fillRect/>
          </a:stretch>
        </p:blipFill>
        <p:spPr>
          <a:xfrm>
            <a:off x="-1200398" y="1401125"/>
            <a:ext cx="9420275" cy="4543689"/>
          </a:xfrm>
        </p:spPr>
      </p:pic>
      <p:pic>
        <p:nvPicPr>
          <p:cNvPr id="11" name="Image 10" descr="carte camps 2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5" y="1132087"/>
            <a:ext cx="5422900" cy="5473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0590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mise en place du système de répression nazi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945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début_guerre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59" b="7059"/>
          <a:stretch>
            <a:fillRect/>
          </a:stretch>
        </p:blipFill>
        <p:spPr>
          <a:xfrm>
            <a:off x="21306" y="1645434"/>
            <a:ext cx="8892507" cy="428913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0590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1939-1940: le début de la 2</a:t>
            </a:r>
            <a:r>
              <a:rPr lang="fr-FR" baseline="30000" dirty="0" smtClean="0"/>
              <a:t>nd</a:t>
            </a:r>
            <a:r>
              <a:rPr lang="fr-FR" dirty="0" smtClean="0"/>
              <a:t> guerre mondiale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1306" y="1453437"/>
            <a:ext cx="8892507" cy="301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296233" y="6099120"/>
            <a:ext cx="686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Allemands envahissent la Pologne le 1</a:t>
            </a:r>
            <a:r>
              <a:rPr lang="fr-FR" b="1" baseline="30000" dirty="0" smtClean="0"/>
              <a:t>er</a:t>
            </a:r>
            <a:r>
              <a:rPr lang="fr-FR" b="1" dirty="0" smtClean="0"/>
              <a:t> septembre 1939 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27558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/>
          </a:bodyPr>
          <a:lstStyle/>
          <a:p>
            <a:r>
              <a:rPr lang="fr-FR" dirty="0" smtClean="0"/>
              <a:t>1940: la défaite de l’armée française</a:t>
            </a:r>
            <a:endParaRPr lang="fr-FR" dirty="0"/>
          </a:p>
        </p:txBody>
      </p:sp>
      <p:pic>
        <p:nvPicPr>
          <p:cNvPr id="4" name="Espace réservé du contenu 3" descr="défaite_armée_francaise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52" b="7152"/>
          <a:stretch>
            <a:fillRect/>
          </a:stretch>
        </p:blipFill>
        <p:spPr>
          <a:xfrm>
            <a:off x="107504" y="1268760"/>
            <a:ext cx="8765920" cy="5328592"/>
          </a:xfrm>
        </p:spPr>
      </p:pic>
    </p:spTree>
    <p:extLst>
      <p:ext uri="{BB962C8B-B14F-4D97-AF65-F5344CB8AC3E}">
        <p14:creationId xmlns="" xmlns:p14="http://schemas.microsoft.com/office/powerpoint/2010/main" val="372575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/>
          <a:lstStyle/>
          <a:p>
            <a:r>
              <a:rPr lang="fr-FR" dirty="0" smtClean="0"/>
              <a:t>1940: la France occupée</a:t>
            </a:r>
            <a:endParaRPr lang="fr-FR" dirty="0"/>
          </a:p>
        </p:txBody>
      </p:sp>
      <p:pic>
        <p:nvPicPr>
          <p:cNvPr id="5" name="Espace réservé du contenu 4" descr="France occupée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8787" r="-88787"/>
          <a:stretch>
            <a:fillRect/>
          </a:stretch>
        </p:blipFill>
        <p:spPr>
          <a:xfrm>
            <a:off x="-1332656" y="980728"/>
            <a:ext cx="11757292" cy="5670904"/>
          </a:xfrm>
        </p:spPr>
      </p:pic>
      <p:pic>
        <p:nvPicPr>
          <p:cNvPr id="6" name="Image 5" descr="liber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98" y="4975731"/>
            <a:ext cx="2057415" cy="1368181"/>
          </a:xfrm>
          <a:prstGeom prst="rect">
            <a:avLst/>
          </a:prstGeom>
        </p:spPr>
      </p:pic>
      <p:pic>
        <p:nvPicPr>
          <p:cNvPr id="7" name="Image 6" descr="ligne_demarc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2" y="2342286"/>
            <a:ext cx="1990174" cy="13501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00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refus de la défaite et de la soumission: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921" y="1456381"/>
            <a:ext cx="8571891" cy="5077542"/>
          </a:xfrm>
        </p:spPr>
        <p:txBody>
          <a:bodyPr/>
          <a:lstStyle/>
          <a:p>
            <a:r>
              <a:rPr lang="fr-FR" dirty="0" smtClean="0"/>
              <a:t>Jacques </a:t>
            </a:r>
            <a:r>
              <a:rPr lang="fr-FR" dirty="0" err="1" smtClean="0"/>
              <a:t>Mortagne</a:t>
            </a:r>
            <a:r>
              <a:rPr lang="fr-FR" dirty="0" smtClean="0"/>
              <a:t>: un exemple parmi beaucoup d’autres</a:t>
            </a:r>
          </a:p>
          <a:p>
            <a:r>
              <a:rPr lang="fr-FR" dirty="0" smtClean="0"/>
              <a:t>Il est né le 21 août 1921 et a 18 ans lors de la défaite de juin 1940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Mortagn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73016"/>
            <a:ext cx="2198170" cy="2856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9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rance occupé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8787" r="-88787"/>
          <a:stretch>
            <a:fillRect/>
          </a:stretch>
        </p:blipFill>
        <p:spPr>
          <a:xfrm>
            <a:off x="-1360533" y="1187096"/>
            <a:ext cx="11757292" cy="56709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refus de la défaite et de la soumission: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921" y="1456381"/>
            <a:ext cx="8571891" cy="507754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009895" y="3166990"/>
            <a:ext cx="231391" cy="22064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096543" y="3289301"/>
            <a:ext cx="69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1940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13757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rance occupé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8787" r="-88787"/>
          <a:stretch>
            <a:fillRect/>
          </a:stretch>
        </p:blipFill>
        <p:spPr>
          <a:xfrm>
            <a:off x="-1360533" y="1187096"/>
            <a:ext cx="11757292" cy="56709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refus de la défaite et de la soumission: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921" y="1456381"/>
            <a:ext cx="8571891" cy="507754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009895" y="3166990"/>
            <a:ext cx="231391" cy="22064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5079851" y="3384939"/>
            <a:ext cx="277246" cy="887048"/>
          </a:xfrm>
          <a:custGeom>
            <a:avLst/>
            <a:gdLst>
              <a:gd name="connsiteX0" fmla="*/ 0 w 277246"/>
              <a:gd name="connsiteY0" fmla="*/ 0 h 887048"/>
              <a:gd name="connsiteX1" fmla="*/ 64574 w 277246"/>
              <a:gd name="connsiteY1" fmla="*/ 651157 h 887048"/>
              <a:gd name="connsiteX2" fmla="*/ 252916 w 277246"/>
              <a:gd name="connsiteY2" fmla="*/ 871797 h 887048"/>
              <a:gd name="connsiteX3" fmla="*/ 269059 w 277246"/>
              <a:gd name="connsiteY3" fmla="*/ 850271 h 8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46" h="887048">
                <a:moveTo>
                  <a:pt x="0" y="0"/>
                </a:moveTo>
                <a:cubicBezTo>
                  <a:pt x="11210" y="252929"/>
                  <a:pt x="22421" y="505858"/>
                  <a:pt x="64574" y="651157"/>
                </a:cubicBezTo>
                <a:cubicBezTo>
                  <a:pt x="106727" y="796456"/>
                  <a:pt x="218835" y="838611"/>
                  <a:pt x="252916" y="871797"/>
                </a:cubicBezTo>
                <a:cubicBezTo>
                  <a:pt x="286997" y="904983"/>
                  <a:pt x="278028" y="877627"/>
                  <a:pt x="269059" y="85027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5261488" y="4181396"/>
            <a:ext cx="97163" cy="91484"/>
          </a:xfrm>
          <a:custGeom>
            <a:avLst/>
            <a:gdLst>
              <a:gd name="connsiteX0" fmla="*/ 76660 w 97163"/>
              <a:gd name="connsiteY0" fmla="*/ 0 h 91484"/>
              <a:gd name="connsiteX1" fmla="*/ 92804 w 97163"/>
              <a:gd name="connsiteY1" fmla="*/ 75340 h 91484"/>
              <a:gd name="connsiteX2" fmla="*/ 6704 w 97163"/>
              <a:gd name="connsiteY2" fmla="*/ 86103 h 91484"/>
              <a:gd name="connsiteX3" fmla="*/ 12086 w 97163"/>
              <a:gd name="connsiteY3" fmla="*/ 91484 h 9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63" h="91484">
                <a:moveTo>
                  <a:pt x="76660" y="0"/>
                </a:moveTo>
                <a:cubicBezTo>
                  <a:pt x="90561" y="30495"/>
                  <a:pt x="104463" y="60990"/>
                  <a:pt x="92804" y="75340"/>
                </a:cubicBezTo>
                <a:cubicBezTo>
                  <a:pt x="81145" y="89691"/>
                  <a:pt x="20157" y="83412"/>
                  <a:pt x="6704" y="86103"/>
                </a:cubicBezTo>
                <a:cubicBezTo>
                  <a:pt x="-6749" y="88794"/>
                  <a:pt x="2668" y="90139"/>
                  <a:pt x="12086" y="9148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070356" y="3324535"/>
            <a:ext cx="13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1941-1942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24792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rance occupé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8787" r="-88787"/>
          <a:stretch>
            <a:fillRect/>
          </a:stretch>
        </p:blipFill>
        <p:spPr>
          <a:xfrm>
            <a:off x="-1360533" y="1187096"/>
            <a:ext cx="11757292" cy="56709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refus de la défaite et de la soumission: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921" y="1456381"/>
            <a:ext cx="8571891" cy="507754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009895" y="3166990"/>
            <a:ext cx="231391" cy="22064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5079851" y="3384939"/>
            <a:ext cx="277246" cy="887048"/>
          </a:xfrm>
          <a:custGeom>
            <a:avLst/>
            <a:gdLst>
              <a:gd name="connsiteX0" fmla="*/ 0 w 277246"/>
              <a:gd name="connsiteY0" fmla="*/ 0 h 887048"/>
              <a:gd name="connsiteX1" fmla="*/ 64574 w 277246"/>
              <a:gd name="connsiteY1" fmla="*/ 651157 h 887048"/>
              <a:gd name="connsiteX2" fmla="*/ 252916 w 277246"/>
              <a:gd name="connsiteY2" fmla="*/ 871797 h 887048"/>
              <a:gd name="connsiteX3" fmla="*/ 269059 w 277246"/>
              <a:gd name="connsiteY3" fmla="*/ 850271 h 8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46" h="887048">
                <a:moveTo>
                  <a:pt x="0" y="0"/>
                </a:moveTo>
                <a:cubicBezTo>
                  <a:pt x="11210" y="252929"/>
                  <a:pt x="22421" y="505858"/>
                  <a:pt x="64574" y="651157"/>
                </a:cubicBezTo>
                <a:cubicBezTo>
                  <a:pt x="106727" y="796456"/>
                  <a:pt x="218835" y="838611"/>
                  <a:pt x="252916" y="871797"/>
                </a:cubicBezTo>
                <a:cubicBezTo>
                  <a:pt x="286997" y="904983"/>
                  <a:pt x="278028" y="877627"/>
                  <a:pt x="269059" y="85027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5261488" y="4181396"/>
            <a:ext cx="97163" cy="91484"/>
          </a:xfrm>
          <a:custGeom>
            <a:avLst/>
            <a:gdLst>
              <a:gd name="connsiteX0" fmla="*/ 76660 w 97163"/>
              <a:gd name="connsiteY0" fmla="*/ 0 h 91484"/>
              <a:gd name="connsiteX1" fmla="*/ 92804 w 97163"/>
              <a:gd name="connsiteY1" fmla="*/ 75340 h 91484"/>
              <a:gd name="connsiteX2" fmla="*/ 6704 w 97163"/>
              <a:gd name="connsiteY2" fmla="*/ 86103 h 91484"/>
              <a:gd name="connsiteX3" fmla="*/ 12086 w 97163"/>
              <a:gd name="connsiteY3" fmla="*/ 91484 h 9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63" h="91484">
                <a:moveTo>
                  <a:pt x="76660" y="0"/>
                </a:moveTo>
                <a:cubicBezTo>
                  <a:pt x="90561" y="30495"/>
                  <a:pt x="104463" y="60990"/>
                  <a:pt x="92804" y="75340"/>
                </a:cubicBezTo>
                <a:cubicBezTo>
                  <a:pt x="81145" y="89691"/>
                  <a:pt x="20157" y="83412"/>
                  <a:pt x="6704" y="86103"/>
                </a:cubicBezTo>
                <a:cubicBezTo>
                  <a:pt x="-6749" y="88794"/>
                  <a:pt x="2668" y="90139"/>
                  <a:pt x="12086" y="9148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4331864" y="2790343"/>
            <a:ext cx="1017046" cy="1498682"/>
          </a:xfrm>
          <a:custGeom>
            <a:avLst/>
            <a:gdLst>
              <a:gd name="connsiteX0" fmla="*/ 1017046 w 1017046"/>
              <a:gd name="connsiteY0" fmla="*/ 1498682 h 1498682"/>
              <a:gd name="connsiteX1" fmla="*/ 252916 w 1017046"/>
              <a:gd name="connsiteY1" fmla="*/ 869051 h 1498682"/>
              <a:gd name="connsiteX2" fmla="*/ 64574 w 1017046"/>
              <a:gd name="connsiteY2" fmla="*/ 51069 h 1498682"/>
              <a:gd name="connsiteX3" fmla="*/ 166817 w 1017046"/>
              <a:gd name="connsiteY3" fmla="*/ 77976 h 1498682"/>
              <a:gd name="connsiteX4" fmla="*/ 64574 w 1017046"/>
              <a:gd name="connsiteY4" fmla="*/ 8017 h 1498682"/>
              <a:gd name="connsiteX5" fmla="*/ 0 w 1017046"/>
              <a:gd name="connsiteY5" fmla="*/ 94120 h 149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046" h="1498682">
                <a:moveTo>
                  <a:pt x="1017046" y="1498682"/>
                </a:moveTo>
                <a:cubicBezTo>
                  <a:pt x="714353" y="1304501"/>
                  <a:pt x="411661" y="1110320"/>
                  <a:pt x="252916" y="869051"/>
                </a:cubicBezTo>
                <a:cubicBezTo>
                  <a:pt x="94171" y="627782"/>
                  <a:pt x="78924" y="182915"/>
                  <a:pt x="64574" y="51069"/>
                </a:cubicBezTo>
                <a:cubicBezTo>
                  <a:pt x="50224" y="-80777"/>
                  <a:pt x="166817" y="85151"/>
                  <a:pt x="166817" y="77976"/>
                </a:cubicBezTo>
                <a:cubicBezTo>
                  <a:pt x="166817" y="70801"/>
                  <a:pt x="92377" y="5326"/>
                  <a:pt x="64574" y="8017"/>
                </a:cubicBezTo>
                <a:cubicBezTo>
                  <a:pt x="36771" y="10708"/>
                  <a:pt x="0" y="94120"/>
                  <a:pt x="0" y="9412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096543" y="3289301"/>
            <a:ext cx="70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1943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0479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refus de la défaite et de la soumission: la résistance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456381"/>
            <a:ext cx="7920880" cy="2404667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1943: Il rejoint un réseau d’action (Centurie) et une organisation résistante de la France Libre: l’OCMJ</a:t>
            </a:r>
          </a:p>
          <a:p>
            <a:r>
              <a:rPr lang="fr-FR" dirty="0" smtClean="0"/>
              <a:t>Il travaille clandestinement sous les ordres de </a:t>
            </a:r>
            <a:r>
              <a:rPr lang="fr-FR" i="1" dirty="0" smtClean="0"/>
              <a:t>Gérard</a:t>
            </a:r>
            <a:r>
              <a:rPr lang="fr-FR" dirty="0" smtClean="0"/>
              <a:t>, un membre de l’organisation (renseignement, fabrication de faux papiers)</a:t>
            </a:r>
          </a:p>
          <a:p>
            <a:r>
              <a:rPr lang="fr-FR" dirty="0" smtClean="0"/>
              <a:t>Il participe à des sabotages d’usines (</a:t>
            </a:r>
            <a:r>
              <a:rPr lang="fr-FR" dirty="0" err="1" smtClean="0"/>
              <a:t>Bronzavia</a:t>
            </a:r>
            <a:r>
              <a:rPr lang="fr-FR" dirty="0" smtClean="0"/>
              <a:t>, STK)</a:t>
            </a:r>
          </a:p>
        </p:txBody>
      </p:sp>
      <p:pic>
        <p:nvPicPr>
          <p:cNvPr id="5" name="Image 4" descr="attaque bronzavia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3359839" cy="2673263"/>
          </a:xfrm>
          <a:prstGeom prst="rect">
            <a:avLst/>
          </a:prstGeom>
        </p:spPr>
      </p:pic>
      <p:pic>
        <p:nvPicPr>
          <p:cNvPr id="6" name="Image 5" descr="logo bronzavia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861048"/>
            <a:ext cx="2120047" cy="2826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20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695"/>
            <a:ext cx="8913813" cy="914400"/>
          </a:xfrm>
        </p:spPr>
        <p:txBody>
          <a:bodyPr>
            <a:normAutofit/>
          </a:bodyPr>
          <a:lstStyle/>
          <a:p>
            <a:r>
              <a:rPr lang="fr-FR" dirty="0" smtClean="0"/>
              <a:t>La dénonciation et l’arrestation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1" y="1124744"/>
            <a:ext cx="7920880" cy="374441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1944: l’activité de la résistance s’intensifie pour préparer le débarquement</a:t>
            </a:r>
          </a:p>
          <a:p>
            <a:r>
              <a:rPr lang="fr-FR" dirty="0" smtClean="0"/>
              <a:t>En mars: les équipes de L’OCMJ attendent un parachutage d’armes dans la région de Nemours</a:t>
            </a:r>
          </a:p>
          <a:p>
            <a:r>
              <a:rPr lang="fr-FR" dirty="0" smtClean="0"/>
              <a:t>Ils sont dénoncés par un mouchard. La </a:t>
            </a:r>
            <a:r>
              <a:rPr lang="fr-FR" b="1" dirty="0" smtClean="0"/>
              <a:t>Gestapo</a:t>
            </a:r>
            <a:r>
              <a:rPr lang="fr-FR" dirty="0" smtClean="0"/>
              <a:t> arrête 12 membres de l’organisation en quelques jours</a:t>
            </a:r>
          </a:p>
          <a:p>
            <a:r>
              <a:rPr lang="fr-FR" dirty="0" smtClean="0"/>
              <a:t>Jacques et </a:t>
            </a:r>
            <a:r>
              <a:rPr lang="fr-FR" i="1" dirty="0" smtClean="0"/>
              <a:t>Gérard</a:t>
            </a:r>
            <a:r>
              <a:rPr lang="fr-FR" dirty="0" smtClean="0"/>
              <a:t> sont arrêtés le 30 mars, transférés à la prison de Fresnes et interrogés. Ils resteront 3 mois à l’isolement</a:t>
            </a:r>
          </a:p>
        </p:txBody>
      </p:sp>
      <p:pic>
        <p:nvPicPr>
          <p:cNvPr id="4" name="Image 3" descr="prison de frensn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77" y="4857264"/>
            <a:ext cx="2791557" cy="1777437"/>
          </a:xfrm>
          <a:prstGeom prst="rect">
            <a:avLst/>
          </a:prstGeom>
        </p:spPr>
      </p:pic>
      <p:pic>
        <p:nvPicPr>
          <p:cNvPr id="7" name="Image 6" descr="arrest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3" y="4913684"/>
            <a:ext cx="2412641" cy="1721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91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AMICALE DES </a:t>
            </a:r>
            <a:r>
              <a:rPr lang="fr-FR" b="1" dirty="0" smtClean="0"/>
              <a:t>ANCIENS DÉPORTÉS </a:t>
            </a:r>
            <a:r>
              <a:rPr lang="fr-FR" b="1" dirty="0"/>
              <a:t>A NEU-STASSFURT </a:t>
            </a:r>
            <a:r>
              <a:rPr lang="fr-FR" b="1" dirty="0" smtClean="0"/>
              <a:t>ET DE LEURS FAMILLES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123728" y="836712"/>
            <a:ext cx="273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Déroulé  de la présentation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115616" y="1556792"/>
            <a:ext cx="7344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 Présentation de l’intervenant</a:t>
            </a:r>
          </a:p>
          <a:p>
            <a:r>
              <a:rPr lang="fr-FR" dirty="0" smtClean="0"/>
              <a:t>2-Introduction: Pourquoi cette intervention</a:t>
            </a:r>
          </a:p>
          <a:p>
            <a:r>
              <a:rPr lang="fr-FR" dirty="0" smtClean="0"/>
              <a:t>3- Un peu d’histoire</a:t>
            </a:r>
          </a:p>
          <a:p>
            <a:r>
              <a:rPr lang="fr-FR" dirty="0" smtClean="0"/>
              <a:t>4- Projection d’un témoignage (interview d’un déporté)sur </a:t>
            </a:r>
          </a:p>
          <a:p>
            <a:r>
              <a:rPr lang="fr-FR" dirty="0" smtClean="0"/>
              <a:t>	- La résistance</a:t>
            </a:r>
          </a:p>
          <a:p>
            <a:r>
              <a:rPr lang="fr-FR" dirty="0" smtClean="0"/>
              <a:t>	- Les arrestations</a:t>
            </a:r>
          </a:p>
          <a:p>
            <a:r>
              <a:rPr lang="fr-FR" dirty="0" smtClean="0"/>
              <a:t>	- Compiègne</a:t>
            </a:r>
          </a:p>
          <a:p>
            <a:r>
              <a:rPr lang="fr-FR" dirty="0" smtClean="0"/>
              <a:t>	- Le Départ vers L’Allemagne</a:t>
            </a:r>
          </a:p>
          <a:p>
            <a:r>
              <a:rPr lang="fr-FR" dirty="0" smtClean="0"/>
              <a:t>5- Séance de Questions Réponses 	</a:t>
            </a:r>
          </a:p>
          <a:p>
            <a:r>
              <a:rPr lang="fr-FR" dirty="0" smtClean="0"/>
              <a:t>6- Projection d’un témoignage (interview d’un déporté)sur </a:t>
            </a:r>
          </a:p>
          <a:p>
            <a:r>
              <a:rPr lang="fr-FR" dirty="0" smtClean="0"/>
              <a:t>	- Buchenwald</a:t>
            </a:r>
          </a:p>
          <a:p>
            <a:r>
              <a:rPr lang="fr-FR" dirty="0" smtClean="0"/>
              <a:t>	- Commando de </a:t>
            </a:r>
            <a:r>
              <a:rPr lang="fr-FR" dirty="0" err="1" smtClean="0"/>
              <a:t>Neu</a:t>
            </a:r>
            <a:r>
              <a:rPr lang="fr-FR" dirty="0" smtClean="0"/>
              <a:t>-</a:t>
            </a:r>
            <a:r>
              <a:rPr lang="fr-FR" dirty="0" err="1" smtClean="0"/>
              <a:t>Stasfurt</a:t>
            </a:r>
            <a:endParaRPr lang="fr-FR" dirty="0" smtClean="0"/>
          </a:p>
          <a:p>
            <a:r>
              <a:rPr lang="fr-FR" dirty="0" smtClean="0"/>
              <a:t>	-La marche  de la mort (La </a:t>
            </a:r>
            <a:r>
              <a:rPr lang="fr-FR" dirty="0" err="1" smtClean="0"/>
              <a:t>todesmarch</a:t>
            </a:r>
            <a:r>
              <a:rPr lang="fr-FR" b="1" dirty="0" smtClean="0"/>
              <a:t>)</a:t>
            </a:r>
          </a:p>
          <a:p>
            <a:r>
              <a:rPr lang="fr-FR" dirty="0" smtClean="0"/>
              <a:t>7- Séance de Questions/réponses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9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608" cy="1274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AMICALE DES </a:t>
            </a:r>
            <a:r>
              <a:rPr lang="fr-FR" b="1" dirty="0" smtClean="0"/>
              <a:t>ANCIENS DÉPORTÉS  </a:t>
            </a:r>
            <a:r>
              <a:rPr lang="fr-FR" b="1" dirty="0"/>
              <a:t>A NEU-STASSFURT </a:t>
            </a:r>
            <a:r>
              <a:rPr lang="fr-FR" b="1" dirty="0" smtClean="0"/>
              <a:t>ET DE LEURS FAMILLES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59632" y="1484784"/>
            <a:ext cx="73448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3- Projection d’un témoignage (interview d’un déporté)sur </a:t>
            </a:r>
          </a:p>
          <a:p>
            <a:r>
              <a:rPr lang="fr-FR" sz="3600" dirty="0" smtClean="0"/>
              <a:t>	- La résistance</a:t>
            </a:r>
          </a:p>
          <a:p>
            <a:r>
              <a:rPr lang="fr-FR" sz="3600" dirty="0" smtClean="0"/>
              <a:t>	- Les arrestations</a:t>
            </a:r>
          </a:p>
          <a:p>
            <a:r>
              <a:rPr lang="fr-FR" sz="3600" dirty="0" smtClean="0"/>
              <a:t>	- Compiègne</a:t>
            </a:r>
          </a:p>
          <a:p>
            <a:r>
              <a:rPr lang="fr-FR" sz="3600" dirty="0" smtClean="0"/>
              <a:t>	- Le Départ vers </a:t>
            </a:r>
            <a:r>
              <a:rPr lang="fr-FR" sz="3600" dirty="0" smtClean="0"/>
              <a:t>L’Allemagne</a:t>
            </a:r>
          </a:p>
          <a:p>
            <a:r>
              <a:rPr lang="fr-FR" sz="3600" dirty="0" smtClean="0">
                <a:hlinkClick r:id="rId2"/>
              </a:rPr>
              <a:t>https://youtu.be/B-8T30ZNx3Q</a:t>
            </a:r>
            <a:endParaRPr lang="fr-FR" sz="3600" dirty="0" smtClean="0"/>
          </a:p>
          <a:p>
            <a:endParaRPr lang="fr-FR" sz="3600" dirty="0" smtClean="0"/>
          </a:p>
          <a:p>
            <a:endParaRPr lang="fr-FR" sz="1000" dirty="0" smtClean="0"/>
          </a:p>
          <a:p>
            <a:endParaRPr lang="fr-FR" sz="1000" dirty="0" smtClean="0"/>
          </a:p>
          <a:p>
            <a:endParaRPr lang="fr-FR" sz="1000" dirty="0" smtClean="0"/>
          </a:p>
          <a:p>
            <a:endParaRPr lang="fr-FR" sz="1000" dirty="0" smtClean="0"/>
          </a:p>
        </p:txBody>
      </p:sp>
      <p:pic>
        <p:nvPicPr>
          <p:cNvPr id="9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8840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AMICALE DES DÉPORTÉS A NEU-STASSFURT </a:t>
            </a:r>
            <a:r>
              <a:rPr lang="fr-FR" b="1" dirty="0" smtClean="0"/>
              <a:t>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71600" y="980728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1- Présentation de l’intervenant</a:t>
            </a:r>
          </a:p>
          <a:p>
            <a:r>
              <a:rPr lang="fr-FR" sz="900" dirty="0" smtClean="0"/>
              <a:t>2-Introduction: Pourquoi cette intervention</a:t>
            </a:r>
          </a:p>
          <a:p>
            <a:r>
              <a:rPr lang="fr-FR" sz="900" dirty="0" smtClean="0"/>
              <a:t>3- Projection d’un témoignage (interview d’un déporté)sur </a:t>
            </a:r>
          </a:p>
          <a:p>
            <a:r>
              <a:rPr lang="fr-FR" sz="900" dirty="0" smtClean="0"/>
              <a:t>	- La résistance</a:t>
            </a:r>
          </a:p>
          <a:p>
            <a:r>
              <a:rPr lang="fr-FR" sz="900" dirty="0" smtClean="0"/>
              <a:t>	- Les arrestations</a:t>
            </a:r>
          </a:p>
          <a:p>
            <a:r>
              <a:rPr lang="fr-FR" sz="900" dirty="0" smtClean="0"/>
              <a:t>	- Compiègne</a:t>
            </a:r>
          </a:p>
          <a:p>
            <a:r>
              <a:rPr lang="fr-FR" sz="900" dirty="0" smtClean="0"/>
              <a:t>	- Le Départ vers L’Allemagne</a:t>
            </a:r>
          </a:p>
          <a:p>
            <a:r>
              <a:rPr lang="fr-FR" sz="3600" dirty="0" smtClean="0"/>
              <a:t>4- Séance de Questions Réponses </a:t>
            </a:r>
            <a:r>
              <a:rPr lang="fr-FR" dirty="0" smtClean="0"/>
              <a:t>	</a:t>
            </a:r>
          </a:p>
          <a:p>
            <a:r>
              <a:rPr lang="fr-FR" sz="900" dirty="0" smtClean="0"/>
              <a:t>5- Projection d’un témoignage (interview d’un déporté)sur </a:t>
            </a:r>
          </a:p>
          <a:p>
            <a:r>
              <a:rPr lang="fr-FR" sz="900" dirty="0" smtClean="0"/>
              <a:t>	- Buchenwald</a:t>
            </a:r>
          </a:p>
          <a:p>
            <a:r>
              <a:rPr lang="fr-FR" sz="900" dirty="0" smtClean="0"/>
              <a:t>	- Commando de </a:t>
            </a:r>
            <a:r>
              <a:rPr lang="fr-FR" sz="900" dirty="0" err="1" smtClean="0"/>
              <a:t>Neu</a:t>
            </a:r>
            <a:r>
              <a:rPr lang="fr-FR" sz="900" dirty="0" smtClean="0"/>
              <a:t>-</a:t>
            </a:r>
            <a:r>
              <a:rPr lang="fr-FR" sz="900" dirty="0" err="1" smtClean="0"/>
              <a:t>Stasfurt</a:t>
            </a:r>
            <a:endParaRPr lang="fr-FR" sz="900" dirty="0" smtClean="0"/>
          </a:p>
          <a:p>
            <a:r>
              <a:rPr lang="fr-FR" sz="900" dirty="0" smtClean="0"/>
              <a:t>	-La marche  de la mort (La </a:t>
            </a:r>
            <a:r>
              <a:rPr lang="fr-FR" sz="900" dirty="0" err="1" smtClean="0"/>
              <a:t>todesmarch</a:t>
            </a:r>
            <a:r>
              <a:rPr lang="fr-FR" sz="900" b="1" dirty="0" smtClean="0"/>
              <a:t>)</a:t>
            </a:r>
          </a:p>
          <a:p>
            <a:r>
              <a:rPr lang="fr-FR" sz="900" dirty="0" smtClean="0"/>
              <a:t>6- Séance de Questions/réponses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9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608" cy="1274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AMICALE DES </a:t>
            </a:r>
            <a:r>
              <a:rPr lang="fr-FR" b="1" dirty="0" smtClean="0"/>
              <a:t>ANCIENS DÉPORTÉS </a:t>
            </a:r>
            <a:r>
              <a:rPr lang="fr-FR" b="1" dirty="0"/>
              <a:t>A </a:t>
            </a:r>
            <a:r>
              <a:rPr lang="fr-FR" b="1" dirty="0" smtClean="0"/>
              <a:t>NEU-STASSFURT ET DE LEURS FAMILLES 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99592" y="764705"/>
            <a:ext cx="777686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1- Présentation de l’intervenant</a:t>
            </a:r>
          </a:p>
          <a:p>
            <a:r>
              <a:rPr lang="fr-FR" sz="1400" b="1" dirty="0" smtClean="0"/>
              <a:t>Je m’appelle </a:t>
            </a:r>
            <a:r>
              <a:rPr lang="fr-FR" sz="1400" dirty="0" smtClean="0"/>
              <a:t>: Jean-Paul Royer</a:t>
            </a:r>
          </a:p>
          <a:p>
            <a:r>
              <a:rPr lang="fr-FR" sz="1400" dirty="0" smtClean="0"/>
              <a:t>Je fais partie de cette amicale créée dès 1946 par quelques rescapés du camp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Déporté référent </a:t>
            </a:r>
            <a:r>
              <a:rPr lang="fr-FR" sz="1400" dirty="0" smtClean="0"/>
              <a:t>: Mon père, Mathurin Royer né en 1920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Camps</a:t>
            </a:r>
            <a:r>
              <a:rPr lang="fr-FR" sz="1400" dirty="0" smtClean="0"/>
              <a:t> : Buchenwald et </a:t>
            </a:r>
            <a:r>
              <a:rPr lang="fr-FR" sz="1400" dirty="0" err="1" smtClean="0"/>
              <a:t>Neu</a:t>
            </a:r>
            <a:r>
              <a:rPr lang="fr-FR" sz="1400" dirty="0" smtClean="0"/>
              <a:t>-Stassfurt Matricule 81010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Causes de la déportation </a:t>
            </a:r>
            <a:r>
              <a:rPr lang="fr-FR" sz="1400" dirty="0" smtClean="0"/>
              <a:t>: Faits de Résistance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Circonstances de son arrestation </a:t>
            </a:r>
            <a:r>
              <a:rPr lang="fr-FR" sz="1400" dirty="0" smtClean="0"/>
              <a:t>:</a:t>
            </a:r>
          </a:p>
          <a:p>
            <a:r>
              <a:rPr lang="fr-FR" sz="1400" dirty="0" smtClean="0"/>
              <a:t>  Recherché par la Gestapo (police allemande) en raison de ses activités de Résistant, il s’est livré de lui même, afin de faire libérer son propre père, innocent,  pris en otage à sa place.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Condamnation : </a:t>
            </a:r>
            <a:r>
              <a:rPr lang="fr-FR" sz="1400" dirty="0" smtClean="0"/>
              <a:t>Peine de mort. </a:t>
            </a:r>
          </a:p>
          <a:p>
            <a:r>
              <a:rPr lang="fr-FR" sz="1400" dirty="0" smtClean="0"/>
              <a:t>-N’a dû son salut qu’à l’intervention du Lieutenant de Gendarmerie JAMET, habitant le même village, auprès des autorités allemandes. 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dirty="0" smtClean="0"/>
              <a:t>-Transféré à Compiègne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dirty="0" smtClean="0"/>
              <a:t>-A été Déporté par le train du 17 août 1944, dernier train à destination de L’Allemagne et de Buchenwald.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dirty="0" smtClean="0"/>
              <a:t>-Transféré dans les mines de sel de  </a:t>
            </a:r>
            <a:r>
              <a:rPr lang="fr-FR" sz="1400" dirty="0" err="1" smtClean="0"/>
              <a:t>Neu</a:t>
            </a:r>
            <a:r>
              <a:rPr lang="fr-FR" sz="1400" dirty="0" smtClean="0"/>
              <a:t>-Stassfurt -8 mois</a:t>
            </a:r>
          </a:p>
          <a:p>
            <a:r>
              <a:rPr lang="fr-FR" sz="1400" dirty="0" smtClean="0"/>
              <a:t> </a:t>
            </a:r>
          </a:p>
          <a:p>
            <a:r>
              <a:rPr lang="fr-FR" sz="1400" dirty="0" smtClean="0"/>
              <a:t>-Libéré à </a:t>
            </a:r>
            <a:r>
              <a:rPr lang="fr-FR" sz="1400" dirty="0" err="1" smtClean="0"/>
              <a:t>Annaberg</a:t>
            </a:r>
            <a:r>
              <a:rPr lang="fr-FR" sz="1400" dirty="0" smtClean="0"/>
              <a:t> le 8 mai 1945 après avoir parcouru plus de 400 kilomètres. Une des plus longues marches de la mort. </a:t>
            </a:r>
            <a:r>
              <a:rPr lang="fr-FR" sz="1400" b="1" dirty="0" smtClean="0"/>
              <a:t> (La </a:t>
            </a:r>
            <a:r>
              <a:rPr lang="fr-FR" sz="1400" b="1" dirty="0" err="1" smtClean="0"/>
              <a:t>todesmarch</a:t>
            </a:r>
            <a:r>
              <a:rPr lang="fr-FR" sz="1400" b="1" dirty="0" smtClean="0"/>
              <a:t>) </a:t>
            </a:r>
            <a:endParaRPr lang="fr-FR" sz="3200" dirty="0" smtClean="0"/>
          </a:p>
        </p:txBody>
      </p:sp>
      <p:pic>
        <p:nvPicPr>
          <p:cNvPr id="5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608" cy="1274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AMICALE DES </a:t>
            </a:r>
            <a:r>
              <a:rPr lang="fr-FR" b="1" dirty="0" smtClean="0"/>
              <a:t>ANCIENS DÉPORTÉS </a:t>
            </a:r>
            <a:r>
              <a:rPr lang="fr-FR" b="1" dirty="0"/>
              <a:t>A </a:t>
            </a:r>
            <a:r>
              <a:rPr lang="fr-FR" b="1" dirty="0" smtClean="0"/>
              <a:t>NEU-STASSFURT ET DE LEURS FAMILLES 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99592" y="76470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1- Présentation de l’intervenant</a:t>
            </a:r>
          </a:p>
        </p:txBody>
      </p:sp>
      <p:pic>
        <p:nvPicPr>
          <p:cNvPr id="5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608" cy="12749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412776"/>
            <a:ext cx="88569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Lanvenegen et les conflits mondiaux</a:t>
            </a:r>
          </a:p>
          <a:p>
            <a:r>
              <a:rPr lang="fr-FR" dirty="0" smtClean="0"/>
              <a:t>La commune de LANVENEGEN a payé un lourd tribu lors des deux guerres mondiales de 1914-1918 et de 1939 – 1945. Le monument aux morts rappelle les noms des personnes qui ont donné leur vie pour la défense de la nation et pour la liberté. </a:t>
            </a:r>
          </a:p>
          <a:p>
            <a:r>
              <a:rPr lang="fr-FR" dirty="0" smtClean="0"/>
              <a:t>Cette commune est également réputée pour son rôle dans la Résistance. Cinq de ses habitants sont morts en déportation; treize ont été fusillés, notamment à Port-Louis.</a:t>
            </a:r>
          </a:p>
          <a:p>
            <a:r>
              <a:rPr lang="fr-FR" dirty="0" smtClean="0"/>
              <a:t>Le 1er mai 1944, des manifestants portant des drapeaux rouges et des drapeaux tricolores défilent dans le bourg et dans les villages alentour en chantant L'hymne national et l'International.</a:t>
            </a:r>
          </a:p>
          <a:p>
            <a:r>
              <a:rPr lang="fr-FR" dirty="0" smtClean="0"/>
              <a:t>Le 8 mai, les Allemands procèdent à une rafle, puis à des arrestations ciblées dans la nuit du 22 au 23 mai et encore dans la nuit du 31 mai au 1er juin.</a:t>
            </a:r>
          </a:p>
          <a:p>
            <a:r>
              <a:rPr lang="fr-FR" dirty="0" smtClean="0"/>
              <a:t>Le 24 juin, dix-sept résistants, dont six Belges de Blankenberge, condamnés à mort par la cour martiale allemande siégeant à l'École </a:t>
            </a:r>
            <a:r>
              <a:rPr lang="fr-FR" dirty="0" err="1" smtClean="0"/>
              <a:t>Sainte-Barbe</a:t>
            </a:r>
            <a:r>
              <a:rPr lang="fr-FR" dirty="0" smtClean="0"/>
              <a:t> au Faouët, sont fusillés à </a:t>
            </a:r>
            <a:r>
              <a:rPr lang="fr-FR" dirty="0" err="1" smtClean="0"/>
              <a:t>Rosquéo</a:t>
            </a:r>
            <a:r>
              <a:rPr lang="fr-FR" dirty="0" smtClean="0"/>
              <a:t>. Deux des morts n'ont pu être identifiés. L'un des Belges, Jean de </a:t>
            </a:r>
            <a:r>
              <a:rPr lang="fr-FR" dirty="0" err="1" smtClean="0"/>
              <a:t>Coninck</a:t>
            </a:r>
            <a:r>
              <a:rPr lang="fr-FR" dirty="0" smtClean="0"/>
              <a:t>, n'est que blessé : il s'enfuit sous les tirs. Il sera soigné par une vétérinaire du Faouët, caché par des habitants et survivra. </a:t>
            </a:r>
          </a:p>
          <a:p>
            <a:r>
              <a:rPr lang="fr-FR" dirty="0" smtClean="0"/>
              <a:t>Le même jour, dix </a:t>
            </a:r>
            <a:r>
              <a:rPr lang="fr-FR" dirty="0" err="1" smtClean="0"/>
              <a:t>résitants</a:t>
            </a:r>
            <a:r>
              <a:rPr lang="fr-FR" dirty="0" smtClean="0"/>
              <a:t> de </a:t>
            </a:r>
            <a:r>
              <a:rPr lang="fr-FR" dirty="0" err="1" smtClean="0"/>
              <a:t>Spézet</a:t>
            </a:r>
            <a:r>
              <a:rPr lang="fr-FR" dirty="0" smtClean="0"/>
              <a:t> et un de Saint </a:t>
            </a:r>
            <a:r>
              <a:rPr lang="fr-FR" dirty="0" err="1" smtClean="0"/>
              <a:t>Goazec</a:t>
            </a:r>
            <a:r>
              <a:rPr lang="fr-FR" dirty="0" smtClean="0"/>
              <a:t> sont fusillés à </a:t>
            </a:r>
            <a:r>
              <a:rPr lang="fr-FR" dirty="0" err="1" smtClean="0"/>
              <a:t>Rozangat</a:t>
            </a:r>
            <a:r>
              <a:rPr lang="fr-FR" dirty="0" smtClean="0"/>
              <a:t>.</a:t>
            </a:r>
          </a:p>
          <a:p>
            <a:r>
              <a:rPr lang="fr-FR" dirty="0" smtClean="0"/>
              <a:t>Un autre fusillé, inconnu, est retrouvé dans une tombe sommaire au Pont-Neuf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AMICALE DES </a:t>
            </a:r>
            <a:r>
              <a:rPr lang="fr-FR" b="1" dirty="0" smtClean="0"/>
              <a:t>ANCIENS DÉPORTÉS </a:t>
            </a:r>
            <a:r>
              <a:rPr lang="fr-FR" b="1" dirty="0"/>
              <a:t>A </a:t>
            </a:r>
            <a:r>
              <a:rPr lang="fr-FR" b="1" dirty="0" smtClean="0"/>
              <a:t>NEU-STASSFURT ET DE LEURS FAMILLES 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99592" y="76470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1- Présentation de l’intervenant</a:t>
            </a:r>
          </a:p>
        </p:txBody>
      </p:sp>
      <p:pic>
        <p:nvPicPr>
          <p:cNvPr id="5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608" cy="12749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0" y="1340768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 27 juin, c'est Jean Jamet, lieutenant de gendarmerie à Quimperlé, originaire de Lanvénégen, qui est arrêté à </a:t>
            </a:r>
            <a:r>
              <a:rPr lang="fr-FR" dirty="0" err="1" smtClean="0"/>
              <a:t>Bubry</a:t>
            </a:r>
            <a:r>
              <a:rPr lang="fr-FR" dirty="0" smtClean="0"/>
              <a:t> en compagnie de Mathieu </a:t>
            </a:r>
            <a:r>
              <a:rPr lang="fr-FR" dirty="0" err="1" smtClean="0"/>
              <a:t>Donnart</a:t>
            </a:r>
            <a:r>
              <a:rPr lang="fr-FR" dirty="0" smtClean="0"/>
              <a:t>, chef de l'Armée secrète dans le Finistère. Ils sont fusillés à </a:t>
            </a:r>
            <a:r>
              <a:rPr lang="fr-FR" dirty="0" err="1" smtClean="0"/>
              <a:t>Pluméliau</a:t>
            </a:r>
            <a:r>
              <a:rPr lang="fr-FR" dirty="0" smtClean="0"/>
              <a:t> le 29 juillet.</a:t>
            </a:r>
          </a:p>
          <a:p>
            <a:r>
              <a:rPr lang="fr-FR" dirty="0" smtClean="0"/>
              <a:t>Le 7 juillet, trois maquisards sont tués à Bellevue, près de </a:t>
            </a:r>
            <a:r>
              <a:rPr lang="fr-FR" dirty="0" err="1" smtClean="0"/>
              <a:t>Boutel</a:t>
            </a:r>
            <a:r>
              <a:rPr lang="fr-FR" dirty="0" smtClean="0"/>
              <a:t>. Ce sont Jean Le </a:t>
            </a:r>
            <a:r>
              <a:rPr lang="fr-FR" dirty="0" err="1" smtClean="0"/>
              <a:t>Bloas</a:t>
            </a:r>
            <a:r>
              <a:rPr lang="fr-FR" dirty="0" smtClean="0"/>
              <a:t>, originaire de Lanvénégen, Raymond Denise et Robert </a:t>
            </a:r>
            <a:r>
              <a:rPr lang="fr-FR" dirty="0" err="1" smtClean="0"/>
              <a:t>Kessler</a:t>
            </a:r>
            <a:r>
              <a:rPr lang="fr-FR" dirty="0" smtClean="0"/>
              <a:t>. Les corps sont sommairement enterrés. Deux autres résistants sont faits prisonniers, ils seront fusillés. D'autres résistants parviennent à s'enfuir. Les morts et les prisonniers étaient porteurs de faux papiers, ce qui évite, semble-t-il, des représailles aux villageois des alentours; plusieurs hommes du village de </a:t>
            </a:r>
            <a:r>
              <a:rPr lang="fr-FR" dirty="0" err="1" smtClean="0"/>
              <a:t>Boutel</a:t>
            </a:r>
            <a:r>
              <a:rPr lang="fr-FR" dirty="0" smtClean="0"/>
              <a:t>, arrêtés, sont en effet rapidement relâchés. </a:t>
            </a:r>
            <a:endParaRPr lang="fr-FR" dirty="0"/>
          </a:p>
        </p:txBody>
      </p:sp>
      <p:pic>
        <p:nvPicPr>
          <p:cNvPr id="1026" name="Picture 2" descr="http://s1.e-monsite.com/2010/06/25/11/resize_550_550/SDC11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340768"/>
            <a:ext cx="3460577" cy="2592288"/>
          </a:xfrm>
          <a:prstGeom prst="rect">
            <a:avLst/>
          </a:prstGeom>
          <a:noFill/>
        </p:spPr>
      </p:pic>
      <p:pic>
        <p:nvPicPr>
          <p:cNvPr id="1028" name="Picture 4" descr="http://s1.e-monsite.com/2010/06/26/12/resize_550_550/SDC11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13872"/>
            <a:ext cx="2736304" cy="2806174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563888" y="2564904"/>
            <a:ext cx="10081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Fosse</a:t>
            </a:r>
          </a:p>
          <a:p>
            <a:r>
              <a:rPr lang="fr-FR" dirty="0" smtClean="0"/>
              <a:t> de </a:t>
            </a:r>
            <a:r>
              <a:rPr lang="fr-FR" dirty="0" err="1" smtClean="0"/>
              <a:t>Rosquéo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987824" y="4581128"/>
            <a:ext cx="13769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Mémorial</a:t>
            </a:r>
          </a:p>
          <a:p>
            <a:r>
              <a:rPr lang="fr-FR" dirty="0" smtClean="0"/>
              <a:t> de </a:t>
            </a:r>
            <a:r>
              <a:rPr lang="fr-FR" dirty="0" err="1" smtClean="0"/>
              <a:t>Rozangat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AMICALE DES </a:t>
            </a:r>
            <a:r>
              <a:rPr lang="fr-FR" b="1" dirty="0" smtClean="0"/>
              <a:t>ANCIENS DÉPORTÉS </a:t>
            </a:r>
            <a:r>
              <a:rPr lang="fr-FR" b="1" dirty="0"/>
              <a:t>A NEU-STASSFURT </a:t>
            </a:r>
            <a:r>
              <a:rPr lang="fr-FR" b="1" dirty="0" smtClean="0"/>
              <a:t>ET DE LEURS FAMILLES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187624" y="83671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2-Introduction: Pourquoi cette intervention</a:t>
            </a:r>
          </a:p>
        </p:txBody>
      </p:sp>
      <p:pic>
        <p:nvPicPr>
          <p:cNvPr id="9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43608" cy="1477377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2060848"/>
            <a:ext cx="864096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Objectif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 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Sensibiliser les jeunes générations au phénomène de la Déportation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latin typeface="Cambria" pitchFamily="18" charset="0"/>
                <a:cs typeface="Times New Roman" pitchFamily="18" charset="0"/>
              </a:rPr>
              <a:t>	- R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aciale (pour mémoire)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latin typeface="Cambria" pitchFamily="18" charset="0"/>
                <a:cs typeface="Times New Roman" pitchFamily="18" charset="0"/>
              </a:rPr>
              <a:t>	- R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ésistante et politique vécue par le déporté référent, et donc transmise. (A développer 	largement : pourquoi, quand, où, comment,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Pourquoi 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« Celui qui n’a pas de passé n’a pas d’avenir » or :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Il y a à travers le monde toujours des dictatures qui engendrent automatiquement un tel 	système, même si ce n’est à la même échelle en Europe.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	Cela a existé, le modèle est toujours là, certains le copient.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	(Chine- Nord Corée- Turquie ??Certaines dictatures du Moyen-Orient, d’Afrique noire, </a:t>
            </a:r>
            <a:r>
              <a:rPr kumimoji="0" 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Yemen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etc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IL FAUT CONNAITRE CE PASSE, (70 ans ce n’est rien dans l’histoire) S’APPUYER DESSUS POUR ASSURER SON AVENIR,  AFIN QU’IL NE SE RENOUVELLE PAS.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Ne jamais dire cela ne se passera pas chez nous !!!! Si, ça peut.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AMICALE DES </a:t>
            </a:r>
            <a:r>
              <a:rPr lang="fr-FR" b="1" dirty="0" smtClean="0"/>
              <a:t>ANCIENS DÉPORTÉS A NEU-STASSFURT ET DE LEURS FAMILLES (</a:t>
            </a:r>
            <a:r>
              <a:rPr lang="fr-FR" b="1" dirty="0" err="1" smtClean="0"/>
              <a:t>kommando</a:t>
            </a:r>
            <a:r>
              <a:rPr lang="fr-FR" b="1" dirty="0" smtClean="0"/>
              <a:t> </a:t>
            </a:r>
            <a:r>
              <a:rPr lang="fr-FR" b="1" dirty="0"/>
              <a:t>de Buchenwald)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31640" y="155679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-Un peu d’histoire</a:t>
            </a:r>
          </a:p>
        </p:txBody>
      </p:sp>
      <p:pic>
        <p:nvPicPr>
          <p:cNvPr id="9" name="Picture 2" descr="https://30665fcd-a-62cb3a1a-s-sites.googlegroups.com/site/kommandodeneustassfurt/home/PROJET%20tiangle.jpg?attachauth=ANoY7crK-OUJNmSBiJAbaiB4CMSTK6pdzYkVfZRIrr34DUr3La-cYYIjxabxR0Lz9NyAIW6LHNi4WPmUlL186CxWEkcKkdrelJvPkzyvHQMMZkJe13x814oF7m85--L4gTJH-jd123cCg8nCHq7GajnfvD3T1mHi9Hbi5tBKDt_anqNUvTkRRCj4wdKpIq1T-xFm-efqaO7DKoD1apb76ncuCuaLmOwbTa_ZeV_8P8wYkYETc6xNqUs%3D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43608" cy="1477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287" y="347544"/>
            <a:ext cx="7993921" cy="1154097"/>
          </a:xfrm>
        </p:spPr>
        <p:txBody>
          <a:bodyPr>
            <a:normAutofit/>
          </a:bodyPr>
          <a:lstStyle/>
          <a:p>
            <a:r>
              <a:rPr lang="fr-FR" dirty="0" smtClean="0"/>
              <a:t>Adolf Hitler et l’Allemagne Nazie</a:t>
            </a:r>
            <a:endParaRPr lang="fr-FR" dirty="0"/>
          </a:p>
        </p:txBody>
      </p:sp>
      <p:pic>
        <p:nvPicPr>
          <p:cNvPr id="4" name="Espace réservé du contenu 3" descr="Hitler depicted as savior to German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2058" r="-32058"/>
          <a:stretch>
            <a:fillRect/>
          </a:stretch>
        </p:blipFill>
        <p:spPr>
          <a:xfrm>
            <a:off x="-1128148" y="2030854"/>
            <a:ext cx="6351589" cy="4489393"/>
          </a:xfrm>
        </p:spPr>
      </p:pic>
      <p:pic>
        <p:nvPicPr>
          <p:cNvPr id="5" name="Image 4" descr="triumph-of-the-wi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24" y="3708035"/>
            <a:ext cx="4861116" cy="3043059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731095" y="1501641"/>
            <a:ext cx="7315200" cy="114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b="1" dirty="0" smtClean="0"/>
              <a:t>1933-1945</a:t>
            </a:r>
            <a:endParaRPr lang="fr-FR" b="1" dirty="0"/>
          </a:p>
        </p:txBody>
      </p:sp>
      <p:pic>
        <p:nvPicPr>
          <p:cNvPr id="7" name="Image 6" descr="hitler bras tend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32" y="1584511"/>
            <a:ext cx="2831365" cy="2123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90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0590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mise en place du système de répression nazi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060848"/>
            <a:ext cx="7046449" cy="3670767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Une milice politique: la SS (1925)</a:t>
            </a:r>
          </a:p>
          <a:p>
            <a:r>
              <a:rPr lang="fr-FR" dirty="0" smtClean="0"/>
              <a:t>Un service de renseignement: le SD (1931)</a:t>
            </a:r>
          </a:p>
          <a:p>
            <a:r>
              <a:rPr lang="fr-FR" dirty="0" smtClean="0"/>
              <a:t>Une police criminelle (</a:t>
            </a:r>
            <a:r>
              <a:rPr lang="fr-FR" dirty="0" err="1" smtClean="0"/>
              <a:t>Kripo</a:t>
            </a:r>
            <a:r>
              <a:rPr lang="fr-FR" dirty="0" smtClean="0"/>
              <a:t>) et politique (Gestapo)</a:t>
            </a:r>
          </a:p>
          <a:p>
            <a:r>
              <a:rPr lang="fr-FR" dirty="0" smtClean="0"/>
              <a:t>L’ouverture des premiers camps de concentration:</a:t>
            </a:r>
          </a:p>
          <a:p>
            <a:pPr lvl="1"/>
            <a:r>
              <a:rPr lang="fr-FR" dirty="0" smtClean="0"/>
              <a:t>Dachau (1933)</a:t>
            </a:r>
          </a:p>
          <a:p>
            <a:pPr lvl="1"/>
            <a:r>
              <a:rPr lang="fr-FR" dirty="0" err="1" smtClean="0"/>
              <a:t>Oranienbourg-Sachsenhausen</a:t>
            </a:r>
            <a:r>
              <a:rPr lang="fr-FR" dirty="0" smtClean="0"/>
              <a:t> (1935/36)</a:t>
            </a:r>
          </a:p>
          <a:p>
            <a:pPr lvl="1"/>
            <a:r>
              <a:rPr lang="fr-FR" dirty="0" err="1" smtClean="0"/>
              <a:t>Büchenwald</a:t>
            </a:r>
            <a:r>
              <a:rPr lang="fr-FR" dirty="0" smtClean="0"/>
              <a:t> (1937)</a:t>
            </a:r>
            <a:endParaRPr lang="fr-FR" dirty="0"/>
          </a:p>
        </p:txBody>
      </p:sp>
      <p:pic>
        <p:nvPicPr>
          <p:cNvPr id="4" name="Image 3" descr="himm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9" y="1498606"/>
            <a:ext cx="1447736" cy="203906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109636" y="3561160"/>
            <a:ext cx="1841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Heinrich Himmler</a:t>
            </a:r>
            <a:endParaRPr lang="fr-FR" sz="1400" i="1" dirty="0"/>
          </a:p>
        </p:txBody>
      </p:sp>
      <p:pic>
        <p:nvPicPr>
          <p:cNvPr id="6" name="Image 5" descr="heydri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9" y="4123632"/>
            <a:ext cx="1447736" cy="20914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09636" y="6245976"/>
            <a:ext cx="1841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Reinhard Heydrich</a:t>
            </a:r>
            <a:endParaRPr lang="fr-FR" sz="1400" i="1" dirty="0"/>
          </a:p>
        </p:txBody>
      </p:sp>
    </p:spTree>
    <p:extLst>
      <p:ext uri="{BB962C8B-B14F-4D97-AF65-F5344CB8AC3E}">
        <p14:creationId xmlns="" xmlns:p14="http://schemas.microsoft.com/office/powerpoint/2010/main" val="22344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883</Words>
  <Application>Microsoft Office PowerPoint</Application>
  <PresentationFormat>Affichage à l'écran (4:3)</PresentationFormat>
  <Paragraphs>144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Adolf Hitler et l’Allemagne Nazie</vt:lpstr>
      <vt:lpstr>La mise en place du système de répression nazi</vt:lpstr>
      <vt:lpstr>La mise en place du système de répression nazi</vt:lpstr>
      <vt:lpstr>1939-1940: le début de la 2nd guerre mondiale</vt:lpstr>
      <vt:lpstr>1940: la défaite de l’armée française</vt:lpstr>
      <vt:lpstr>1940: la France occupée</vt:lpstr>
      <vt:lpstr>Le refus de la défaite et de la soumission: la résistance</vt:lpstr>
      <vt:lpstr>Le refus de la défaite et de la soumission: la résistance</vt:lpstr>
      <vt:lpstr>Le refus de la défaite et de la soumission: la résistance</vt:lpstr>
      <vt:lpstr>Le refus de la défaite et de la soumission: la résistance</vt:lpstr>
      <vt:lpstr>Le refus de la défaite et de la soumission: la résistance</vt:lpstr>
      <vt:lpstr>La dénonciation et l’arrestation</vt:lpstr>
      <vt:lpstr>Diapositive 20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74</cp:revision>
  <dcterms:created xsi:type="dcterms:W3CDTF">2018-03-07T09:07:40Z</dcterms:created>
  <dcterms:modified xsi:type="dcterms:W3CDTF">2018-12-05T13:17:42Z</dcterms:modified>
</cp:coreProperties>
</file>