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7.jpg" ContentType="image/tiff"/>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8" r:id="rId1"/>
  </p:sldMasterIdLst>
  <p:notesMasterIdLst>
    <p:notesMasterId r:id="rId25"/>
  </p:notesMasterIdLst>
  <p:sldIdLst>
    <p:sldId id="256" r:id="rId2"/>
    <p:sldId id="257" r:id="rId3"/>
    <p:sldId id="258" r:id="rId4"/>
    <p:sldId id="260" r:id="rId5"/>
    <p:sldId id="262" r:id="rId6"/>
    <p:sldId id="259" r:id="rId7"/>
    <p:sldId id="265" r:id="rId8"/>
    <p:sldId id="264" r:id="rId9"/>
    <p:sldId id="266" r:id="rId10"/>
    <p:sldId id="268" r:id="rId11"/>
    <p:sldId id="269" r:id="rId12"/>
    <p:sldId id="270" r:id="rId13"/>
    <p:sldId id="271" r:id="rId14"/>
    <p:sldId id="272" r:id="rId15"/>
    <p:sldId id="273" r:id="rId16"/>
    <p:sldId id="276" r:id="rId17"/>
    <p:sldId id="274" r:id="rId18"/>
    <p:sldId id="275" r:id="rId19"/>
    <p:sldId id="277" r:id="rId20"/>
    <p:sldId id="278" r:id="rId21"/>
    <p:sldId id="279" r:id="rId22"/>
    <p:sldId id="280" r:id="rId23"/>
    <p:sldId id="281"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9" d="100"/>
          <a:sy n="99" d="100"/>
        </p:scale>
        <p:origin x="-568"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CF09C6-2F2C-EB48-B723-846180BB9F33}" type="datetimeFigureOut">
              <a:rPr lang="fr-FR" smtClean="0"/>
              <a:t>28/09/18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06440C-7895-9744-8575-E977AF6E9420}" type="slidenum">
              <a:rPr lang="fr-FR" smtClean="0"/>
              <a:t>‹#›</a:t>
            </a:fld>
            <a:endParaRPr lang="fr-FR"/>
          </a:p>
        </p:txBody>
      </p:sp>
    </p:spTree>
    <p:extLst>
      <p:ext uri="{BB962C8B-B14F-4D97-AF65-F5344CB8AC3E}">
        <p14:creationId xmlns:p14="http://schemas.microsoft.com/office/powerpoint/2010/main" val="31358976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a:t>
            </a:r>
            <a:r>
              <a:rPr lang="fr-FR" baseline="0" dirty="0" smtClean="0"/>
              <a:t> système concentrationnaire: </a:t>
            </a:r>
          </a:p>
          <a:p>
            <a:r>
              <a:rPr lang="fr-FR" baseline="0" dirty="0" smtClean="0"/>
              <a:t>Les barbelés électrifiés, les miradors</a:t>
            </a:r>
          </a:p>
          <a:p>
            <a:r>
              <a:rPr lang="fr-FR" baseline="0" dirty="0" smtClean="0"/>
              <a:t>les SS dehors, les kapos font régner la terreur</a:t>
            </a:r>
          </a:p>
          <a:p>
            <a:r>
              <a:rPr lang="fr-FR" baseline="0" dirty="0" smtClean="0"/>
              <a:t>Les </a:t>
            </a:r>
            <a:r>
              <a:rPr lang="fr-FR" baseline="0" dirty="0" err="1" smtClean="0"/>
              <a:t>barraques</a:t>
            </a:r>
            <a:endParaRPr lang="fr-FR" baseline="0" dirty="0" smtClean="0"/>
          </a:p>
          <a:p>
            <a:r>
              <a:rPr lang="fr-FR" baseline="0" dirty="0" smtClean="0"/>
              <a:t>Les rayés</a:t>
            </a:r>
          </a:p>
          <a:p>
            <a:r>
              <a:rPr lang="fr-FR" baseline="0" dirty="0" smtClean="0"/>
              <a:t>Le rasage, le grésil</a:t>
            </a:r>
          </a:p>
        </p:txBody>
      </p:sp>
      <p:sp>
        <p:nvSpPr>
          <p:cNvPr id="4" name="Espace réservé du numéro de diapositive 3"/>
          <p:cNvSpPr>
            <a:spLocks noGrp="1"/>
          </p:cNvSpPr>
          <p:nvPr>
            <p:ph type="sldNum" sz="quarter" idx="10"/>
          </p:nvPr>
        </p:nvSpPr>
        <p:spPr/>
        <p:txBody>
          <a:bodyPr/>
          <a:lstStyle/>
          <a:p>
            <a:fld id="{8206440C-7895-9744-8575-E977AF6E9420}" type="slidenum">
              <a:rPr lang="fr-FR" smtClean="0"/>
              <a:t>15</a:t>
            </a:fld>
            <a:endParaRPr lang="fr-FR"/>
          </a:p>
        </p:txBody>
      </p:sp>
    </p:spTree>
    <p:extLst>
      <p:ext uri="{BB962C8B-B14F-4D97-AF65-F5344CB8AC3E}">
        <p14:creationId xmlns:p14="http://schemas.microsoft.com/office/powerpoint/2010/main" val="61405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a:t>
            </a:r>
            <a:r>
              <a:rPr lang="fr-FR" baseline="0" dirty="0" smtClean="0"/>
              <a:t> système concentrationnaire: les SS dehors, les kapos font régner la terreur</a:t>
            </a:r>
          </a:p>
          <a:p>
            <a:r>
              <a:rPr lang="fr-FR" baseline="0" dirty="0" smtClean="0"/>
              <a:t>L’appel</a:t>
            </a:r>
          </a:p>
          <a:p>
            <a:r>
              <a:rPr lang="fr-FR" baseline="0" dirty="0" smtClean="0"/>
              <a:t>Les chiens</a:t>
            </a:r>
          </a:p>
          <a:p>
            <a:r>
              <a:rPr lang="fr-FR" baseline="0" dirty="0" smtClean="0"/>
              <a:t>Le zoo</a:t>
            </a:r>
          </a:p>
          <a:p>
            <a:r>
              <a:rPr lang="fr-FR" baseline="0" dirty="0" smtClean="0"/>
              <a:t>Les toilettes</a:t>
            </a:r>
          </a:p>
          <a:p>
            <a:endParaRPr lang="fr-FR" dirty="0"/>
          </a:p>
        </p:txBody>
      </p:sp>
      <p:sp>
        <p:nvSpPr>
          <p:cNvPr id="4" name="Espace réservé du numéro de diapositive 3"/>
          <p:cNvSpPr>
            <a:spLocks noGrp="1"/>
          </p:cNvSpPr>
          <p:nvPr>
            <p:ph type="sldNum" sz="quarter" idx="10"/>
          </p:nvPr>
        </p:nvSpPr>
        <p:spPr/>
        <p:txBody>
          <a:bodyPr/>
          <a:lstStyle/>
          <a:p>
            <a:fld id="{8206440C-7895-9744-8575-E977AF6E9420}" type="slidenum">
              <a:rPr lang="fr-FR" smtClean="0"/>
              <a:t>16</a:t>
            </a:fld>
            <a:endParaRPr lang="fr-FR"/>
          </a:p>
        </p:txBody>
      </p:sp>
    </p:spTree>
    <p:extLst>
      <p:ext uri="{BB962C8B-B14F-4D97-AF65-F5344CB8AC3E}">
        <p14:creationId xmlns:p14="http://schemas.microsoft.com/office/powerpoint/2010/main" val="614052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L’arrivée en début d’après-midi</a:t>
            </a:r>
          </a:p>
          <a:p>
            <a:endParaRPr lang="fr-FR" dirty="0"/>
          </a:p>
        </p:txBody>
      </p:sp>
      <p:sp>
        <p:nvSpPr>
          <p:cNvPr id="4" name="Espace réservé du numéro de diapositive 3"/>
          <p:cNvSpPr>
            <a:spLocks noGrp="1"/>
          </p:cNvSpPr>
          <p:nvPr>
            <p:ph type="sldNum" sz="quarter" idx="10"/>
          </p:nvPr>
        </p:nvSpPr>
        <p:spPr/>
        <p:txBody>
          <a:bodyPr/>
          <a:lstStyle/>
          <a:p>
            <a:fld id="{8206440C-7895-9744-8575-E977AF6E9420}" type="slidenum">
              <a:rPr lang="fr-FR" smtClean="0"/>
              <a:t>17</a:t>
            </a:fld>
            <a:endParaRPr lang="fr-FR"/>
          </a:p>
        </p:txBody>
      </p:sp>
    </p:spTree>
    <p:extLst>
      <p:ext uri="{BB962C8B-B14F-4D97-AF65-F5344CB8AC3E}">
        <p14:creationId xmlns:p14="http://schemas.microsoft.com/office/powerpoint/2010/main" val="3940038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150 sont désignés</a:t>
            </a:r>
            <a:r>
              <a:rPr lang="fr-FR" baseline="0" dirty="0" smtClean="0"/>
              <a:t> et descendent dans la mine à 460m sous terre</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Fil de fer</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Dégager les blocs de sel, les mettre sur des wagonnets , les transporter, sous les coups.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2 équipes 5h-17h -17h-5h</a:t>
            </a:r>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Les poux et la vermine: février 1945, -20°, plusieurs morts</a:t>
            </a:r>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Pas de toilette pendant 6 mois</a:t>
            </a:r>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Le vol, la violence</a:t>
            </a:r>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La faim</a:t>
            </a:r>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8206440C-7895-9744-8575-E977AF6E9420}" type="slidenum">
              <a:rPr lang="fr-FR" smtClean="0"/>
              <a:t>18</a:t>
            </a:fld>
            <a:endParaRPr lang="fr-FR"/>
          </a:p>
        </p:txBody>
      </p:sp>
    </p:spTree>
    <p:extLst>
      <p:ext uri="{BB962C8B-B14F-4D97-AF65-F5344CB8AC3E}">
        <p14:creationId xmlns:p14="http://schemas.microsoft.com/office/powerpoint/2010/main" val="1561902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8206440C-7895-9744-8575-E977AF6E9420}" type="slidenum">
              <a:rPr lang="fr-FR" smtClean="0"/>
              <a:t>19</a:t>
            </a:fld>
            <a:endParaRPr lang="fr-FR"/>
          </a:p>
        </p:txBody>
      </p:sp>
    </p:spTree>
    <p:extLst>
      <p:ext uri="{BB962C8B-B14F-4D97-AF65-F5344CB8AC3E}">
        <p14:creationId xmlns:p14="http://schemas.microsoft.com/office/powerpoint/2010/main" val="1561902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8206440C-7895-9744-8575-E977AF6E9420}" type="slidenum">
              <a:rPr lang="fr-FR" smtClean="0"/>
              <a:t>20</a:t>
            </a:fld>
            <a:endParaRPr lang="fr-FR"/>
          </a:p>
        </p:txBody>
      </p:sp>
    </p:spTree>
    <p:extLst>
      <p:ext uri="{BB962C8B-B14F-4D97-AF65-F5344CB8AC3E}">
        <p14:creationId xmlns:p14="http://schemas.microsoft.com/office/powerpoint/2010/main" val="15619022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8206440C-7895-9744-8575-E977AF6E9420}" type="slidenum">
              <a:rPr lang="fr-FR" smtClean="0"/>
              <a:t>21</a:t>
            </a:fld>
            <a:endParaRPr lang="fr-FR"/>
          </a:p>
        </p:txBody>
      </p:sp>
    </p:spTree>
    <p:extLst>
      <p:ext uri="{BB962C8B-B14F-4D97-AF65-F5344CB8AC3E}">
        <p14:creationId xmlns:p14="http://schemas.microsoft.com/office/powerpoint/2010/main" val="1561902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8206440C-7895-9744-8575-E977AF6E9420}" type="slidenum">
              <a:rPr lang="fr-FR" smtClean="0"/>
              <a:t>22</a:t>
            </a:fld>
            <a:endParaRPr lang="fr-FR"/>
          </a:p>
        </p:txBody>
      </p:sp>
    </p:spTree>
    <p:extLst>
      <p:ext uri="{BB962C8B-B14F-4D97-AF65-F5344CB8AC3E}">
        <p14:creationId xmlns:p14="http://schemas.microsoft.com/office/powerpoint/2010/main" val="1561902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8206440C-7895-9744-8575-E977AF6E9420}" type="slidenum">
              <a:rPr lang="fr-FR" smtClean="0"/>
              <a:t>23</a:t>
            </a:fld>
            <a:endParaRPr lang="fr-FR"/>
          </a:p>
        </p:txBody>
      </p:sp>
    </p:spTree>
    <p:extLst>
      <p:ext uri="{BB962C8B-B14F-4D97-AF65-F5344CB8AC3E}">
        <p14:creationId xmlns:p14="http://schemas.microsoft.com/office/powerpoint/2010/main" val="1561902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fr-FR" smtClean="0"/>
              <a:t>Cliquez et modifiez le titre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p:txBody>
          <a:bodyPr/>
          <a:lstStyle/>
          <a:p>
            <a:fld id="{2FE7D661-1836-44F7-8FAF-35E8F866ECD3}" type="datetime1">
              <a:rPr lang="en-US" smtClean="0"/>
              <a:pPr/>
              <a:t>28/09/18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fr-FR" smtClean="0"/>
              <a:t>Cliquez et modifiez le titre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fr-FR" smtClean="0"/>
              <a:t>Cliquez pour modifier les styles du texte du masque</a:t>
            </a:r>
          </a:p>
        </p:txBody>
      </p:sp>
      <p:sp>
        <p:nvSpPr>
          <p:cNvPr id="5" name="Date Placeholder 4"/>
          <p:cNvSpPr>
            <a:spLocks noGrp="1"/>
          </p:cNvSpPr>
          <p:nvPr>
            <p:ph type="dt" sz="half" idx="10"/>
          </p:nvPr>
        </p:nvSpPr>
        <p:spPr>
          <a:xfrm>
            <a:off x="6580094" y="188259"/>
            <a:ext cx="2133600" cy="365125"/>
          </a:xfrm>
        </p:spPr>
        <p:txBody>
          <a:bodyPr/>
          <a:lstStyle/>
          <a:p>
            <a:fld id="{CD1EACE2-EA00-4376-9A66-47ABB8B02CF5}" type="datetime1">
              <a:rPr lang="en-US" smtClean="0"/>
              <a:pPr/>
              <a:t>28/09/18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au-dessus de légende">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fr-FR" smtClean="0"/>
              <a:t>Cliquez et modifiez le titre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p:txBody>
          <a:bodyPr/>
          <a:lstStyle/>
          <a:p>
            <a:fld id="{DA47DADC-55EA-4839-91C8-5BCC0EC06F5C}" type="datetime1">
              <a:rPr lang="en-US" smtClean="0"/>
              <a:pPr/>
              <a:t>28/09/18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fr-FR" smtClean="0"/>
              <a:t>Faire glisser l'image vers l'espace réservé ou cliquer sur l'icône pour l'ajouter</a:t>
            </a:r>
            <a:endParaRP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images avec légende">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fr-FR" smtClean="0"/>
              <a:t>Cliquez et modifiez le titre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a:xfrm>
            <a:off x="6580094" y="188259"/>
            <a:ext cx="2133600" cy="365125"/>
          </a:xfrm>
        </p:spPr>
        <p:txBody>
          <a:bodyPr/>
          <a:lstStyle/>
          <a:p>
            <a:fld id="{DA47DADC-55EA-4839-91C8-5BCC0EC06F5C}" type="datetime1">
              <a:rPr lang="en-US" smtClean="0"/>
              <a:pPr/>
              <a:t>28/09/18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fr-FR" smtClean="0"/>
              <a:t>Faire glisser l'image vers l'espace réservé ou cliquer sur l'icône pour l'ajouter</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fr-FR" smtClean="0"/>
              <a:t>Faire glisser l'image vers l'espace réservé ou cliquer sur l'icône pour l'ajouter</a:t>
            </a:r>
            <a:endParaRPr/>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ages avec légende">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fr-FR" smtClean="0"/>
              <a:t>Cliquez et modifiez le titre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a:xfrm>
            <a:off x="6580094" y="188259"/>
            <a:ext cx="2133600" cy="365125"/>
          </a:xfrm>
        </p:spPr>
        <p:txBody>
          <a:bodyPr/>
          <a:lstStyle/>
          <a:p>
            <a:fld id="{DA47DADC-55EA-4839-91C8-5BCC0EC06F5C}" type="datetime1">
              <a:rPr lang="en-US" smtClean="0"/>
              <a:pPr/>
              <a:t>28/09/18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fr-FR" smtClean="0"/>
              <a:t>Faire glisser l'image vers l'espace réservé ou cliquer sur l'icône pour l'ajouter</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fr-FR" smtClean="0"/>
              <a:t>Faire glisser l'image vers l'espace réservé ou cliquer sur l'icône pour l'ajouter</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fr-FR" smtClean="0"/>
              <a:t>Faire glisser l'image vers l'espace réservé ou cliquer sur l'icône pour l'ajouter</a:t>
            </a:r>
            <a:endParaRP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B1FF71CE-B899-4B2B-848D-9F12F0C901B6}" type="datetimeFigureOut">
              <a:rPr lang="en-US" smtClean="0"/>
              <a:t>28/09/18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7606D-E5C4-4C2F-8241-EC2663EF1CD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fr-FR" smtClean="0"/>
              <a:t>Cliquez et modifiez le titre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102CF1CA-F464-4B29-B867-EAF8A9B936E3}" type="datetime1">
              <a:rPr lang="en-US" smtClean="0"/>
              <a:pPr/>
              <a:t>28/09/18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CAE6B357-51B9-47D2-A71D-0D06CB03185D}" type="datetime1">
              <a:rPr lang="en-US" smtClean="0"/>
              <a:pPr/>
              <a:t>28/09/18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fr-FR" smtClean="0"/>
              <a:t>Cliquez et modifiez le titre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p:txBody>
          <a:bodyPr/>
          <a:lstStyle/>
          <a:p>
            <a:fld id="{DA47DADC-55EA-4839-91C8-5BCC0EC06F5C}" type="datetime1">
              <a:rPr lang="en-US" smtClean="0"/>
              <a:pPr/>
              <a:t>28/09/18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fr-FR" smtClean="0"/>
              <a:t>Faire glisser l'image vers l'espace réservé ou cliquer sur l'icône pour l'ajouter</a:t>
            </a:r>
            <a:endParaRPr/>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fr-FR" smtClean="0"/>
              <a:t>Cliquez et modifiez le titre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058CB827-F132-4DF6-9FB9-4035A4C798EF}" type="datetime1">
              <a:rPr lang="en-US" smtClean="0"/>
              <a:pPr/>
              <a:t>28/09/18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Date Placeholder 4"/>
          <p:cNvSpPr>
            <a:spLocks noGrp="1"/>
          </p:cNvSpPr>
          <p:nvPr>
            <p:ph type="dt" sz="half" idx="10"/>
          </p:nvPr>
        </p:nvSpPr>
        <p:spPr>
          <a:xfrm>
            <a:off x="6580094" y="188259"/>
            <a:ext cx="2133600" cy="365125"/>
          </a:xfrm>
        </p:spPr>
        <p:txBody>
          <a:bodyPr/>
          <a:lstStyle/>
          <a:p>
            <a:fld id="{1A92A601-7D32-4ED7-AD1A-974B6DDBDCDC}" type="datetime1">
              <a:rPr lang="en-US" smtClean="0"/>
              <a:pPr/>
              <a:t>28/09/18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7" name="Date Placeholder 6"/>
          <p:cNvSpPr>
            <a:spLocks noGrp="1"/>
          </p:cNvSpPr>
          <p:nvPr>
            <p:ph type="dt" sz="half" idx="10"/>
          </p:nvPr>
        </p:nvSpPr>
        <p:spPr>
          <a:xfrm>
            <a:off x="6580094" y="188259"/>
            <a:ext cx="2133600" cy="365125"/>
          </a:xfrm>
        </p:spPr>
        <p:txBody>
          <a:bodyPr/>
          <a:lstStyle/>
          <a:p>
            <a:fld id="{63A17B41-4A0C-4639-A132-E5C8F99A4BE8}" type="datetime1">
              <a:rPr lang="en-US" smtClean="0"/>
              <a:pPr/>
              <a:t>28/09/18</a:t>
            </a:fld>
            <a:endParaRPr lang="en-US"/>
          </a:p>
        </p:txBody>
      </p:sp>
      <p:sp>
        <p:nvSpPr>
          <p:cNvPr id="8" name="Footer Placeholder 7"/>
          <p:cNvSpPr>
            <a:spLocks noGrp="1"/>
          </p:cNvSpPr>
          <p:nvPr>
            <p:ph type="ftr" sz="quarter" idx="11"/>
          </p:nvPr>
        </p:nvSpPr>
        <p:spPr>
          <a:xfrm>
            <a:off x="1120588" y="188259"/>
            <a:ext cx="2895600" cy="365125"/>
          </a:xfrm>
        </p:spPr>
        <p:txBody>
          <a:bodyPr/>
          <a:lstStyle/>
          <a:p>
            <a:endParaRPr lang="en-US"/>
          </a:p>
        </p:txBody>
      </p:sp>
      <p:sp>
        <p:nvSpPr>
          <p:cNvPr id="9" name="Slide Number Placeholder 8"/>
          <p:cNvSpPr>
            <a:spLocks noGrp="1"/>
          </p:cNvSpPr>
          <p:nvPr>
            <p:ph type="sldNum" sz="quarter" idx="12"/>
          </p:nvPr>
        </p:nvSpPr>
        <p:spPr/>
        <p:txBody>
          <a:bodyPr/>
          <a:lstStyle/>
          <a:p>
            <a:fld id="{CE8079A4-7AA8-4A4F-87E2-7781EC5097DD}" type="slidenum">
              <a:rPr lang="en-US" smtClean="0"/>
              <a:pPr/>
              <a:t>‹#›</a:t>
            </a:fld>
            <a:endParaRPr lang="en-US"/>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fld id="{BE9967FD-6084-4075-993E-77EC8038773F}" type="datetime1">
              <a:rPr lang="en-US" smtClean="0"/>
              <a:pPr/>
              <a:t>28/09/18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88B47-74BA-4873-ADAE-EB0120124E83}" type="datetime1">
              <a:rPr lang="en-US" smtClean="0"/>
              <a:pPr/>
              <a:t>28/09/18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fr-FR" smtClean="0"/>
              <a:t>Cliquez et modifiez le titre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6580094" y="188259"/>
            <a:ext cx="2133600" cy="365125"/>
          </a:xfrm>
        </p:spPr>
        <p:txBody>
          <a:bodyPr/>
          <a:lstStyle/>
          <a:p>
            <a:fld id="{93CF52C1-9A39-494C-9977-BBEFAB872C1F}" type="datetime1">
              <a:rPr lang="en-US" smtClean="0"/>
              <a:pPr/>
              <a:t>28/09/18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fr-FR" smtClean="0"/>
              <a:t>Cliquez et modifiez le titre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DA47DADC-55EA-4839-91C8-5BCC0EC06F5C}" type="datetime1">
              <a:rPr lang="en-US" smtClean="0"/>
              <a:pPr/>
              <a:t>28/09/18</a:t>
            </a:fld>
            <a:endParaRPr lang="en-US" dirty="0"/>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CE8079A4-7AA8-4A4F-87E2-7781EC5097DD}" type="slidenum">
              <a:rPr lang="en-US" smtClean="0"/>
              <a:pPr/>
              <a:t>‹#›</a:t>
            </a:fld>
            <a:endParaRPr lang="en-US"/>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Lst>
  <p:hf sldNum="0" hdr="0" ftr="0" dt="0"/>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g"/><Relationship Id="rId5" Type="http://schemas.openxmlformats.org/officeDocument/2006/relationships/image" Target="../media/image23.jpeg"/><Relationship Id="rId6" Type="http://schemas.openxmlformats.org/officeDocument/2006/relationships/image" Target="../media/image24.jpeg"/><Relationship Id="rId7"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5" Type="http://schemas.openxmlformats.org/officeDocument/2006/relationships/image" Target="../media/image38.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liste_reh.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9491" y="936592"/>
            <a:ext cx="9828077" cy="9985471"/>
          </a:xfrm>
          <a:prstGeom prst="rect">
            <a:avLst/>
          </a:prstGeom>
        </p:spPr>
      </p:pic>
      <p:sp>
        <p:nvSpPr>
          <p:cNvPr id="9" name="Rectangle 8"/>
          <p:cNvSpPr/>
          <p:nvPr/>
        </p:nvSpPr>
        <p:spPr>
          <a:xfrm>
            <a:off x="1956908" y="2385949"/>
            <a:ext cx="5046010" cy="1200329"/>
          </a:xfrm>
          <a:prstGeom prst="rect">
            <a:avLst/>
          </a:prstGeom>
          <a:solidFill>
            <a:schemeClr val="accent2">
              <a:lumMod val="20000"/>
              <a:lumOff val="80000"/>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p:cNvSpPr txBox="1"/>
          <p:nvPr/>
        </p:nvSpPr>
        <p:spPr>
          <a:xfrm>
            <a:off x="1956908" y="2527053"/>
            <a:ext cx="5046010" cy="1200329"/>
          </a:xfrm>
          <a:prstGeom prst="rect">
            <a:avLst/>
          </a:prstGeom>
          <a:noFill/>
          <a:effectLst/>
        </p:spPr>
        <p:txBody>
          <a:bodyPr wrap="none" rtlCol="0">
            <a:spAutoFit/>
          </a:bodyPr>
          <a:lstStyle/>
          <a:p>
            <a:pPr algn="ctr"/>
            <a:r>
              <a:rPr lang="fr-FR" b="1" dirty="0"/>
              <a:t>L’histoire du </a:t>
            </a:r>
            <a:r>
              <a:rPr lang="fr-FR" b="1" dirty="0" err="1"/>
              <a:t>Kommando</a:t>
            </a:r>
            <a:r>
              <a:rPr lang="fr-FR" b="1" dirty="0"/>
              <a:t> REH</a:t>
            </a:r>
          </a:p>
          <a:p>
            <a:pPr algn="ctr"/>
            <a:r>
              <a:rPr lang="fr-FR" b="1" dirty="0" err="1"/>
              <a:t>Kommando</a:t>
            </a:r>
            <a:r>
              <a:rPr lang="fr-FR" b="1" dirty="0"/>
              <a:t> de </a:t>
            </a:r>
            <a:r>
              <a:rPr lang="fr-FR" b="1" dirty="0" smtClean="0"/>
              <a:t>Buchenwald </a:t>
            </a:r>
            <a:r>
              <a:rPr lang="fr-FR" b="1" dirty="0"/>
              <a:t>à </a:t>
            </a:r>
            <a:r>
              <a:rPr lang="fr-FR" b="1" dirty="0" err="1"/>
              <a:t>Neu</a:t>
            </a:r>
            <a:r>
              <a:rPr lang="fr-FR" b="1" dirty="0"/>
              <a:t>-Stassfurt</a:t>
            </a:r>
          </a:p>
          <a:p>
            <a:pPr algn="ctr"/>
            <a:r>
              <a:rPr lang="fr-FR" b="1" dirty="0"/>
              <a:t>13 septembre 1944 – 8 mai 1945</a:t>
            </a:r>
          </a:p>
          <a:p>
            <a:endParaRPr lang="fr-FR" dirty="0"/>
          </a:p>
        </p:txBody>
      </p:sp>
      <p:sp>
        <p:nvSpPr>
          <p:cNvPr id="2" name="Titre 1"/>
          <p:cNvSpPr>
            <a:spLocks noGrp="1"/>
          </p:cNvSpPr>
          <p:nvPr>
            <p:ph type="ctrTitle"/>
          </p:nvPr>
        </p:nvSpPr>
        <p:spPr>
          <a:xfrm>
            <a:off x="117839" y="520565"/>
            <a:ext cx="8915400" cy="877824"/>
          </a:xfrm>
        </p:spPr>
        <p:txBody>
          <a:bodyPr>
            <a:normAutofit fontScale="90000"/>
          </a:bodyPr>
          <a:lstStyle/>
          <a:p>
            <a:r>
              <a:rPr lang="fr-FR" dirty="0" smtClean="0"/>
              <a:t>La déportation des résistants français dans les camps nazis</a:t>
            </a:r>
            <a:endParaRPr lang="fr-FR" dirty="0"/>
          </a:p>
        </p:txBody>
      </p:sp>
    </p:spTree>
    <p:extLst>
      <p:ext uri="{BB962C8B-B14F-4D97-AF65-F5344CB8AC3E}">
        <p14:creationId xmlns:p14="http://schemas.microsoft.com/office/powerpoint/2010/main" val="39700426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France occupée.tiff"/>
          <p:cNvPicPr>
            <a:picLocks noChangeAspect="1"/>
          </p:cNvPicPr>
          <p:nvPr/>
        </p:nvPicPr>
        <p:blipFill>
          <a:blip r:embed="rId2" cstate="screen">
            <a:extLst>
              <a:ext uri="{28A0092B-C50C-407E-A947-70E740481C1C}">
                <a14:useLocalDpi xmlns:a14="http://schemas.microsoft.com/office/drawing/2010/main"/>
              </a:ext>
            </a:extLst>
          </a:blip>
          <a:srcRect l="-88787" r="-88787"/>
          <a:stretch>
            <a:fillRect/>
          </a:stretch>
        </p:blipFill>
        <p:spPr>
          <a:xfrm>
            <a:off x="-1360533" y="1187096"/>
            <a:ext cx="11757292" cy="5670904"/>
          </a:xfrm>
          <a:prstGeom prst="rect">
            <a:avLst/>
          </a:prstGeom>
        </p:spPr>
      </p:pic>
      <p:sp>
        <p:nvSpPr>
          <p:cNvPr id="2" name="Titre 1"/>
          <p:cNvSpPr>
            <a:spLocks noGrp="1"/>
          </p:cNvSpPr>
          <p:nvPr>
            <p:ph type="title"/>
          </p:nvPr>
        </p:nvSpPr>
        <p:spPr>
          <a:xfrm>
            <a:off x="0" y="272695"/>
            <a:ext cx="8913813" cy="914400"/>
          </a:xfrm>
        </p:spPr>
        <p:txBody>
          <a:bodyPr>
            <a:normAutofit fontScale="90000"/>
          </a:bodyPr>
          <a:lstStyle/>
          <a:p>
            <a:r>
              <a:rPr lang="fr-FR" dirty="0" smtClean="0"/>
              <a:t>Le refus de la défaite et de la soumission: la résistance</a:t>
            </a:r>
            <a:endParaRPr lang="fr-FR" dirty="0"/>
          </a:p>
        </p:txBody>
      </p:sp>
      <p:sp>
        <p:nvSpPr>
          <p:cNvPr id="3" name="Espace réservé du contenu 2"/>
          <p:cNvSpPr>
            <a:spLocks noGrp="1"/>
          </p:cNvSpPr>
          <p:nvPr>
            <p:ph idx="1"/>
          </p:nvPr>
        </p:nvSpPr>
        <p:spPr>
          <a:xfrm>
            <a:off x="341921" y="1456381"/>
            <a:ext cx="8571891" cy="5077542"/>
          </a:xfrm>
        </p:spPr>
        <p:txBody>
          <a:bodyPr/>
          <a:lstStyle/>
          <a:p>
            <a:pPr marL="0" indent="0">
              <a:buNone/>
            </a:pPr>
            <a:endParaRPr lang="fr-FR" dirty="0" smtClean="0"/>
          </a:p>
          <a:p>
            <a:endParaRPr lang="fr-FR" dirty="0"/>
          </a:p>
        </p:txBody>
      </p:sp>
      <p:sp>
        <p:nvSpPr>
          <p:cNvPr id="7" name="Ellipse 6"/>
          <p:cNvSpPr/>
          <p:nvPr/>
        </p:nvSpPr>
        <p:spPr>
          <a:xfrm>
            <a:off x="5009895" y="3166990"/>
            <a:ext cx="231391" cy="220640"/>
          </a:xfrm>
          <a:prstGeom prst="ellipse">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2" name="Forme libre 11"/>
          <p:cNvSpPr/>
          <p:nvPr/>
        </p:nvSpPr>
        <p:spPr>
          <a:xfrm>
            <a:off x="5079851" y="3384939"/>
            <a:ext cx="277246" cy="887048"/>
          </a:xfrm>
          <a:custGeom>
            <a:avLst/>
            <a:gdLst>
              <a:gd name="connsiteX0" fmla="*/ 0 w 277246"/>
              <a:gd name="connsiteY0" fmla="*/ 0 h 887048"/>
              <a:gd name="connsiteX1" fmla="*/ 64574 w 277246"/>
              <a:gd name="connsiteY1" fmla="*/ 651157 h 887048"/>
              <a:gd name="connsiteX2" fmla="*/ 252916 w 277246"/>
              <a:gd name="connsiteY2" fmla="*/ 871797 h 887048"/>
              <a:gd name="connsiteX3" fmla="*/ 269059 w 277246"/>
              <a:gd name="connsiteY3" fmla="*/ 850271 h 887048"/>
            </a:gdLst>
            <a:ahLst/>
            <a:cxnLst>
              <a:cxn ang="0">
                <a:pos x="connsiteX0" y="connsiteY0"/>
              </a:cxn>
              <a:cxn ang="0">
                <a:pos x="connsiteX1" y="connsiteY1"/>
              </a:cxn>
              <a:cxn ang="0">
                <a:pos x="connsiteX2" y="connsiteY2"/>
              </a:cxn>
              <a:cxn ang="0">
                <a:pos x="connsiteX3" y="connsiteY3"/>
              </a:cxn>
            </a:cxnLst>
            <a:rect l="l" t="t" r="r" b="b"/>
            <a:pathLst>
              <a:path w="277246" h="887048">
                <a:moveTo>
                  <a:pt x="0" y="0"/>
                </a:moveTo>
                <a:cubicBezTo>
                  <a:pt x="11210" y="252929"/>
                  <a:pt x="22421" y="505858"/>
                  <a:pt x="64574" y="651157"/>
                </a:cubicBezTo>
                <a:cubicBezTo>
                  <a:pt x="106727" y="796456"/>
                  <a:pt x="218835" y="838611"/>
                  <a:pt x="252916" y="871797"/>
                </a:cubicBezTo>
                <a:cubicBezTo>
                  <a:pt x="286997" y="904983"/>
                  <a:pt x="278028" y="877627"/>
                  <a:pt x="269059" y="85027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Forme libre 12"/>
          <p:cNvSpPr/>
          <p:nvPr/>
        </p:nvSpPr>
        <p:spPr>
          <a:xfrm>
            <a:off x="5261488" y="4181396"/>
            <a:ext cx="97163" cy="91484"/>
          </a:xfrm>
          <a:custGeom>
            <a:avLst/>
            <a:gdLst>
              <a:gd name="connsiteX0" fmla="*/ 76660 w 97163"/>
              <a:gd name="connsiteY0" fmla="*/ 0 h 91484"/>
              <a:gd name="connsiteX1" fmla="*/ 92804 w 97163"/>
              <a:gd name="connsiteY1" fmla="*/ 75340 h 91484"/>
              <a:gd name="connsiteX2" fmla="*/ 6704 w 97163"/>
              <a:gd name="connsiteY2" fmla="*/ 86103 h 91484"/>
              <a:gd name="connsiteX3" fmla="*/ 12086 w 97163"/>
              <a:gd name="connsiteY3" fmla="*/ 91484 h 91484"/>
            </a:gdLst>
            <a:ahLst/>
            <a:cxnLst>
              <a:cxn ang="0">
                <a:pos x="connsiteX0" y="connsiteY0"/>
              </a:cxn>
              <a:cxn ang="0">
                <a:pos x="connsiteX1" y="connsiteY1"/>
              </a:cxn>
              <a:cxn ang="0">
                <a:pos x="connsiteX2" y="connsiteY2"/>
              </a:cxn>
              <a:cxn ang="0">
                <a:pos x="connsiteX3" y="connsiteY3"/>
              </a:cxn>
            </a:cxnLst>
            <a:rect l="l" t="t" r="r" b="b"/>
            <a:pathLst>
              <a:path w="97163" h="91484">
                <a:moveTo>
                  <a:pt x="76660" y="0"/>
                </a:moveTo>
                <a:cubicBezTo>
                  <a:pt x="90561" y="30495"/>
                  <a:pt x="104463" y="60990"/>
                  <a:pt x="92804" y="75340"/>
                </a:cubicBezTo>
                <a:cubicBezTo>
                  <a:pt x="81145" y="89691"/>
                  <a:pt x="20157" y="83412"/>
                  <a:pt x="6704" y="86103"/>
                </a:cubicBezTo>
                <a:cubicBezTo>
                  <a:pt x="-6749" y="88794"/>
                  <a:pt x="2668" y="90139"/>
                  <a:pt x="12086" y="9148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4" name="ZoneTexte 13"/>
          <p:cNvSpPr txBox="1"/>
          <p:nvPr/>
        </p:nvSpPr>
        <p:spPr>
          <a:xfrm>
            <a:off x="7070356" y="3324535"/>
            <a:ext cx="1315835" cy="369332"/>
          </a:xfrm>
          <a:prstGeom prst="rect">
            <a:avLst/>
          </a:prstGeom>
          <a:noFill/>
        </p:spPr>
        <p:txBody>
          <a:bodyPr wrap="none" rtlCol="0">
            <a:spAutoFit/>
          </a:bodyPr>
          <a:lstStyle/>
          <a:p>
            <a:r>
              <a:rPr lang="fr-FR" b="1" dirty="0" smtClean="0"/>
              <a:t>1941-1942</a:t>
            </a:r>
            <a:endParaRPr lang="fr-FR" b="1" dirty="0"/>
          </a:p>
        </p:txBody>
      </p:sp>
    </p:spTree>
    <p:extLst>
      <p:ext uri="{BB962C8B-B14F-4D97-AF65-F5344CB8AC3E}">
        <p14:creationId xmlns:p14="http://schemas.microsoft.com/office/powerpoint/2010/main" val="24792063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France occupée.tiff"/>
          <p:cNvPicPr>
            <a:picLocks noChangeAspect="1"/>
          </p:cNvPicPr>
          <p:nvPr/>
        </p:nvPicPr>
        <p:blipFill>
          <a:blip r:embed="rId2" cstate="screen">
            <a:extLst>
              <a:ext uri="{28A0092B-C50C-407E-A947-70E740481C1C}">
                <a14:useLocalDpi xmlns:a14="http://schemas.microsoft.com/office/drawing/2010/main"/>
              </a:ext>
            </a:extLst>
          </a:blip>
          <a:srcRect l="-88787" r="-88787"/>
          <a:stretch>
            <a:fillRect/>
          </a:stretch>
        </p:blipFill>
        <p:spPr>
          <a:xfrm>
            <a:off x="-1360533" y="1187096"/>
            <a:ext cx="11757292" cy="5670904"/>
          </a:xfrm>
          <a:prstGeom prst="rect">
            <a:avLst/>
          </a:prstGeom>
        </p:spPr>
      </p:pic>
      <p:sp>
        <p:nvSpPr>
          <p:cNvPr id="2" name="Titre 1"/>
          <p:cNvSpPr>
            <a:spLocks noGrp="1"/>
          </p:cNvSpPr>
          <p:nvPr>
            <p:ph type="title"/>
          </p:nvPr>
        </p:nvSpPr>
        <p:spPr>
          <a:xfrm>
            <a:off x="0" y="272695"/>
            <a:ext cx="8913813" cy="914400"/>
          </a:xfrm>
        </p:spPr>
        <p:txBody>
          <a:bodyPr>
            <a:normAutofit fontScale="90000"/>
          </a:bodyPr>
          <a:lstStyle/>
          <a:p>
            <a:r>
              <a:rPr lang="fr-FR" dirty="0" smtClean="0"/>
              <a:t>Le refus de la défaite et de la soumission: la résistance</a:t>
            </a:r>
            <a:endParaRPr lang="fr-FR" dirty="0"/>
          </a:p>
        </p:txBody>
      </p:sp>
      <p:sp>
        <p:nvSpPr>
          <p:cNvPr id="3" name="Espace réservé du contenu 2"/>
          <p:cNvSpPr>
            <a:spLocks noGrp="1"/>
          </p:cNvSpPr>
          <p:nvPr>
            <p:ph idx="1"/>
          </p:nvPr>
        </p:nvSpPr>
        <p:spPr>
          <a:xfrm>
            <a:off x="341921" y="1456381"/>
            <a:ext cx="8571891" cy="5077542"/>
          </a:xfrm>
        </p:spPr>
        <p:txBody>
          <a:bodyPr/>
          <a:lstStyle/>
          <a:p>
            <a:pPr marL="0" indent="0">
              <a:buNone/>
            </a:pPr>
            <a:endParaRPr lang="fr-FR" dirty="0" smtClean="0"/>
          </a:p>
          <a:p>
            <a:endParaRPr lang="fr-FR" dirty="0"/>
          </a:p>
        </p:txBody>
      </p:sp>
      <p:sp>
        <p:nvSpPr>
          <p:cNvPr id="7" name="Ellipse 6"/>
          <p:cNvSpPr/>
          <p:nvPr/>
        </p:nvSpPr>
        <p:spPr>
          <a:xfrm>
            <a:off x="5009895" y="3166990"/>
            <a:ext cx="231391" cy="220640"/>
          </a:xfrm>
          <a:prstGeom prst="ellipse">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2" name="Forme libre 11"/>
          <p:cNvSpPr/>
          <p:nvPr/>
        </p:nvSpPr>
        <p:spPr>
          <a:xfrm>
            <a:off x="5079851" y="3384939"/>
            <a:ext cx="277246" cy="887048"/>
          </a:xfrm>
          <a:custGeom>
            <a:avLst/>
            <a:gdLst>
              <a:gd name="connsiteX0" fmla="*/ 0 w 277246"/>
              <a:gd name="connsiteY0" fmla="*/ 0 h 887048"/>
              <a:gd name="connsiteX1" fmla="*/ 64574 w 277246"/>
              <a:gd name="connsiteY1" fmla="*/ 651157 h 887048"/>
              <a:gd name="connsiteX2" fmla="*/ 252916 w 277246"/>
              <a:gd name="connsiteY2" fmla="*/ 871797 h 887048"/>
              <a:gd name="connsiteX3" fmla="*/ 269059 w 277246"/>
              <a:gd name="connsiteY3" fmla="*/ 850271 h 887048"/>
            </a:gdLst>
            <a:ahLst/>
            <a:cxnLst>
              <a:cxn ang="0">
                <a:pos x="connsiteX0" y="connsiteY0"/>
              </a:cxn>
              <a:cxn ang="0">
                <a:pos x="connsiteX1" y="connsiteY1"/>
              </a:cxn>
              <a:cxn ang="0">
                <a:pos x="connsiteX2" y="connsiteY2"/>
              </a:cxn>
              <a:cxn ang="0">
                <a:pos x="connsiteX3" y="connsiteY3"/>
              </a:cxn>
            </a:cxnLst>
            <a:rect l="l" t="t" r="r" b="b"/>
            <a:pathLst>
              <a:path w="277246" h="887048">
                <a:moveTo>
                  <a:pt x="0" y="0"/>
                </a:moveTo>
                <a:cubicBezTo>
                  <a:pt x="11210" y="252929"/>
                  <a:pt x="22421" y="505858"/>
                  <a:pt x="64574" y="651157"/>
                </a:cubicBezTo>
                <a:cubicBezTo>
                  <a:pt x="106727" y="796456"/>
                  <a:pt x="218835" y="838611"/>
                  <a:pt x="252916" y="871797"/>
                </a:cubicBezTo>
                <a:cubicBezTo>
                  <a:pt x="286997" y="904983"/>
                  <a:pt x="278028" y="877627"/>
                  <a:pt x="269059" y="850271"/>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3" name="Forme libre 12"/>
          <p:cNvSpPr/>
          <p:nvPr/>
        </p:nvSpPr>
        <p:spPr>
          <a:xfrm>
            <a:off x="5261488" y="4181396"/>
            <a:ext cx="97163" cy="91484"/>
          </a:xfrm>
          <a:custGeom>
            <a:avLst/>
            <a:gdLst>
              <a:gd name="connsiteX0" fmla="*/ 76660 w 97163"/>
              <a:gd name="connsiteY0" fmla="*/ 0 h 91484"/>
              <a:gd name="connsiteX1" fmla="*/ 92804 w 97163"/>
              <a:gd name="connsiteY1" fmla="*/ 75340 h 91484"/>
              <a:gd name="connsiteX2" fmla="*/ 6704 w 97163"/>
              <a:gd name="connsiteY2" fmla="*/ 86103 h 91484"/>
              <a:gd name="connsiteX3" fmla="*/ 12086 w 97163"/>
              <a:gd name="connsiteY3" fmla="*/ 91484 h 91484"/>
            </a:gdLst>
            <a:ahLst/>
            <a:cxnLst>
              <a:cxn ang="0">
                <a:pos x="connsiteX0" y="connsiteY0"/>
              </a:cxn>
              <a:cxn ang="0">
                <a:pos x="connsiteX1" y="connsiteY1"/>
              </a:cxn>
              <a:cxn ang="0">
                <a:pos x="connsiteX2" y="connsiteY2"/>
              </a:cxn>
              <a:cxn ang="0">
                <a:pos x="connsiteX3" y="connsiteY3"/>
              </a:cxn>
            </a:cxnLst>
            <a:rect l="l" t="t" r="r" b="b"/>
            <a:pathLst>
              <a:path w="97163" h="91484">
                <a:moveTo>
                  <a:pt x="76660" y="0"/>
                </a:moveTo>
                <a:cubicBezTo>
                  <a:pt x="90561" y="30495"/>
                  <a:pt x="104463" y="60990"/>
                  <a:pt x="92804" y="75340"/>
                </a:cubicBezTo>
                <a:cubicBezTo>
                  <a:pt x="81145" y="89691"/>
                  <a:pt x="20157" y="83412"/>
                  <a:pt x="6704" y="86103"/>
                </a:cubicBezTo>
                <a:cubicBezTo>
                  <a:pt x="-6749" y="88794"/>
                  <a:pt x="2668" y="90139"/>
                  <a:pt x="12086" y="9148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 name="Forme libre 3"/>
          <p:cNvSpPr/>
          <p:nvPr/>
        </p:nvSpPr>
        <p:spPr>
          <a:xfrm>
            <a:off x="4331864" y="2790343"/>
            <a:ext cx="1017046" cy="1498682"/>
          </a:xfrm>
          <a:custGeom>
            <a:avLst/>
            <a:gdLst>
              <a:gd name="connsiteX0" fmla="*/ 1017046 w 1017046"/>
              <a:gd name="connsiteY0" fmla="*/ 1498682 h 1498682"/>
              <a:gd name="connsiteX1" fmla="*/ 252916 w 1017046"/>
              <a:gd name="connsiteY1" fmla="*/ 869051 h 1498682"/>
              <a:gd name="connsiteX2" fmla="*/ 64574 w 1017046"/>
              <a:gd name="connsiteY2" fmla="*/ 51069 h 1498682"/>
              <a:gd name="connsiteX3" fmla="*/ 166817 w 1017046"/>
              <a:gd name="connsiteY3" fmla="*/ 77976 h 1498682"/>
              <a:gd name="connsiteX4" fmla="*/ 64574 w 1017046"/>
              <a:gd name="connsiteY4" fmla="*/ 8017 h 1498682"/>
              <a:gd name="connsiteX5" fmla="*/ 0 w 1017046"/>
              <a:gd name="connsiteY5" fmla="*/ 94120 h 149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7046" h="1498682">
                <a:moveTo>
                  <a:pt x="1017046" y="1498682"/>
                </a:moveTo>
                <a:cubicBezTo>
                  <a:pt x="714353" y="1304501"/>
                  <a:pt x="411661" y="1110320"/>
                  <a:pt x="252916" y="869051"/>
                </a:cubicBezTo>
                <a:cubicBezTo>
                  <a:pt x="94171" y="627782"/>
                  <a:pt x="78924" y="182915"/>
                  <a:pt x="64574" y="51069"/>
                </a:cubicBezTo>
                <a:cubicBezTo>
                  <a:pt x="50224" y="-80777"/>
                  <a:pt x="166817" y="85151"/>
                  <a:pt x="166817" y="77976"/>
                </a:cubicBezTo>
                <a:cubicBezTo>
                  <a:pt x="166817" y="70801"/>
                  <a:pt x="92377" y="5326"/>
                  <a:pt x="64574" y="8017"/>
                </a:cubicBezTo>
                <a:cubicBezTo>
                  <a:pt x="36771" y="10708"/>
                  <a:pt x="0" y="94120"/>
                  <a:pt x="0" y="9412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ZoneTexte 8"/>
          <p:cNvSpPr txBox="1"/>
          <p:nvPr/>
        </p:nvSpPr>
        <p:spPr>
          <a:xfrm>
            <a:off x="7096543" y="3289301"/>
            <a:ext cx="701785" cy="369332"/>
          </a:xfrm>
          <a:prstGeom prst="rect">
            <a:avLst/>
          </a:prstGeom>
          <a:noFill/>
        </p:spPr>
        <p:txBody>
          <a:bodyPr wrap="none" rtlCol="0">
            <a:spAutoFit/>
          </a:bodyPr>
          <a:lstStyle/>
          <a:p>
            <a:r>
              <a:rPr lang="fr-FR" b="1" dirty="0" smtClean="0"/>
              <a:t>1943</a:t>
            </a:r>
            <a:endParaRPr lang="fr-FR" b="1" dirty="0"/>
          </a:p>
        </p:txBody>
      </p:sp>
    </p:spTree>
    <p:extLst>
      <p:ext uri="{BB962C8B-B14F-4D97-AF65-F5344CB8AC3E}">
        <p14:creationId xmlns:p14="http://schemas.microsoft.com/office/powerpoint/2010/main" val="30479448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2695"/>
            <a:ext cx="8913813" cy="914400"/>
          </a:xfrm>
        </p:spPr>
        <p:txBody>
          <a:bodyPr>
            <a:normAutofit fontScale="90000"/>
          </a:bodyPr>
          <a:lstStyle/>
          <a:p>
            <a:r>
              <a:rPr lang="fr-FR" dirty="0" smtClean="0"/>
              <a:t>Le refus de la défaite et de la soumission: la résistance</a:t>
            </a:r>
            <a:endParaRPr lang="fr-FR" dirty="0"/>
          </a:p>
        </p:txBody>
      </p:sp>
      <p:sp>
        <p:nvSpPr>
          <p:cNvPr id="3" name="Espace réservé du contenu 2"/>
          <p:cNvSpPr>
            <a:spLocks noGrp="1"/>
          </p:cNvSpPr>
          <p:nvPr>
            <p:ph idx="1"/>
          </p:nvPr>
        </p:nvSpPr>
        <p:spPr>
          <a:xfrm>
            <a:off x="341921" y="1456381"/>
            <a:ext cx="8571891" cy="5077542"/>
          </a:xfrm>
        </p:spPr>
        <p:txBody>
          <a:bodyPr/>
          <a:lstStyle/>
          <a:p>
            <a:r>
              <a:rPr lang="fr-FR" dirty="0" smtClean="0"/>
              <a:t>1943: Il rejoint un réseau d’action (Centurie) et une organisation résistante de la France Libre: l’OCMJ</a:t>
            </a:r>
          </a:p>
          <a:p>
            <a:r>
              <a:rPr lang="fr-FR" dirty="0" smtClean="0"/>
              <a:t>Il travaille clandestinement sous les ordres de </a:t>
            </a:r>
            <a:r>
              <a:rPr lang="fr-FR" i="1" dirty="0" smtClean="0"/>
              <a:t>Gérard</a:t>
            </a:r>
            <a:r>
              <a:rPr lang="fr-FR" dirty="0" smtClean="0"/>
              <a:t>, un membre de l’organisation (renseignement, fabrication de faux papiers)</a:t>
            </a:r>
          </a:p>
          <a:p>
            <a:r>
              <a:rPr lang="fr-FR" dirty="0" smtClean="0"/>
              <a:t>Il participe à des sabotages d’usines (</a:t>
            </a:r>
            <a:r>
              <a:rPr lang="fr-FR" dirty="0" err="1" smtClean="0"/>
              <a:t>Bronzavia</a:t>
            </a:r>
            <a:r>
              <a:rPr lang="fr-FR" dirty="0" smtClean="0"/>
              <a:t>, STK)</a:t>
            </a:r>
          </a:p>
        </p:txBody>
      </p:sp>
      <p:pic>
        <p:nvPicPr>
          <p:cNvPr id="5" name="Image 4" descr="attaque bronzavia.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39358" y="3600239"/>
            <a:ext cx="3880513" cy="3087538"/>
          </a:xfrm>
          <a:prstGeom prst="rect">
            <a:avLst/>
          </a:prstGeom>
        </p:spPr>
      </p:pic>
      <p:pic>
        <p:nvPicPr>
          <p:cNvPr id="6" name="Image 5" descr="logo bronzavia.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6440" y="3600239"/>
            <a:ext cx="2315654" cy="3087538"/>
          </a:xfrm>
          <a:prstGeom prst="rect">
            <a:avLst/>
          </a:prstGeom>
        </p:spPr>
      </p:pic>
    </p:spTree>
    <p:extLst>
      <p:ext uri="{BB962C8B-B14F-4D97-AF65-F5344CB8AC3E}">
        <p14:creationId xmlns:p14="http://schemas.microsoft.com/office/powerpoint/2010/main" val="22720360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2695"/>
            <a:ext cx="8913813" cy="914400"/>
          </a:xfrm>
        </p:spPr>
        <p:txBody>
          <a:bodyPr>
            <a:normAutofit/>
          </a:bodyPr>
          <a:lstStyle/>
          <a:p>
            <a:r>
              <a:rPr lang="fr-FR" dirty="0" smtClean="0"/>
              <a:t>La dénonciation et l’arrestation</a:t>
            </a:r>
            <a:endParaRPr lang="fr-FR" dirty="0"/>
          </a:p>
        </p:txBody>
      </p:sp>
      <p:sp>
        <p:nvSpPr>
          <p:cNvPr id="3" name="Espace réservé du contenu 2"/>
          <p:cNvSpPr>
            <a:spLocks noGrp="1"/>
          </p:cNvSpPr>
          <p:nvPr>
            <p:ph idx="1"/>
          </p:nvPr>
        </p:nvSpPr>
        <p:spPr>
          <a:xfrm>
            <a:off x="341921" y="1456381"/>
            <a:ext cx="8571891" cy="5077542"/>
          </a:xfrm>
        </p:spPr>
        <p:txBody>
          <a:bodyPr/>
          <a:lstStyle/>
          <a:p>
            <a:r>
              <a:rPr lang="fr-FR" dirty="0" smtClean="0"/>
              <a:t>1944: l’activité de la résistance s’intensifie pour préparer le débarquement</a:t>
            </a:r>
          </a:p>
          <a:p>
            <a:r>
              <a:rPr lang="fr-FR" dirty="0" smtClean="0"/>
              <a:t>En mars: les équipes de L’OCMJ attendent un parachutage d’armes dans la région de Nemours</a:t>
            </a:r>
          </a:p>
          <a:p>
            <a:r>
              <a:rPr lang="fr-FR" dirty="0" smtClean="0"/>
              <a:t>Ils sont dénoncés par un mouchard. La </a:t>
            </a:r>
            <a:r>
              <a:rPr lang="fr-FR" b="1" dirty="0" smtClean="0"/>
              <a:t>Gestapo</a:t>
            </a:r>
            <a:r>
              <a:rPr lang="fr-FR" dirty="0" smtClean="0"/>
              <a:t> arrête 12 membres de l’organisation en quelques jours</a:t>
            </a:r>
          </a:p>
          <a:p>
            <a:r>
              <a:rPr lang="fr-FR" dirty="0" smtClean="0"/>
              <a:t>Jacques et </a:t>
            </a:r>
            <a:r>
              <a:rPr lang="fr-FR" i="1" dirty="0" smtClean="0"/>
              <a:t>Gérard</a:t>
            </a:r>
            <a:r>
              <a:rPr lang="fr-FR" dirty="0" smtClean="0"/>
              <a:t> sont arrêtés le 30 mars, transférés à la prison de Fresnes et interrogés. Ils resteront 3 mois à l’isolement</a:t>
            </a:r>
          </a:p>
        </p:txBody>
      </p:sp>
      <p:pic>
        <p:nvPicPr>
          <p:cNvPr id="4" name="Image 3" descr="prison de frensne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79777" y="4857264"/>
            <a:ext cx="2791557" cy="1777437"/>
          </a:xfrm>
          <a:prstGeom prst="rect">
            <a:avLst/>
          </a:prstGeom>
        </p:spPr>
      </p:pic>
      <p:pic>
        <p:nvPicPr>
          <p:cNvPr id="7" name="Image 6" descr="arrestati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933" y="4913684"/>
            <a:ext cx="2412641" cy="1721017"/>
          </a:xfrm>
          <a:prstGeom prst="rect">
            <a:avLst/>
          </a:prstGeom>
        </p:spPr>
      </p:pic>
    </p:spTree>
    <p:extLst>
      <p:ext uri="{BB962C8B-B14F-4D97-AF65-F5344CB8AC3E}">
        <p14:creationId xmlns:p14="http://schemas.microsoft.com/office/powerpoint/2010/main" val="196917900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2695"/>
            <a:ext cx="8913813" cy="914400"/>
          </a:xfrm>
        </p:spPr>
        <p:txBody>
          <a:bodyPr>
            <a:normAutofit/>
          </a:bodyPr>
          <a:lstStyle/>
          <a:p>
            <a:r>
              <a:rPr lang="fr-FR" dirty="0" smtClean="0"/>
              <a:t>La déportation: le voyage </a:t>
            </a:r>
            <a:endParaRPr lang="fr-FR" dirty="0"/>
          </a:p>
        </p:txBody>
      </p:sp>
      <p:sp>
        <p:nvSpPr>
          <p:cNvPr id="3" name="Espace réservé du contenu 2"/>
          <p:cNvSpPr>
            <a:spLocks noGrp="1"/>
          </p:cNvSpPr>
          <p:nvPr>
            <p:ph idx="1"/>
          </p:nvPr>
        </p:nvSpPr>
        <p:spPr>
          <a:xfrm>
            <a:off x="341921" y="1187095"/>
            <a:ext cx="8571891" cy="5077542"/>
          </a:xfrm>
        </p:spPr>
        <p:txBody>
          <a:bodyPr/>
          <a:lstStyle/>
          <a:p>
            <a:r>
              <a:rPr lang="fr-FR" dirty="0" smtClean="0"/>
              <a:t>Transfert au camp de </a:t>
            </a:r>
            <a:r>
              <a:rPr lang="fr-FR" dirty="0" err="1" smtClean="0"/>
              <a:t>Royallieu</a:t>
            </a:r>
            <a:r>
              <a:rPr lang="fr-FR" dirty="0" smtClean="0"/>
              <a:t> à Compiègne début août 44</a:t>
            </a:r>
          </a:p>
          <a:p>
            <a:r>
              <a:rPr lang="fr-FR" dirty="0" smtClean="0"/>
              <a:t>Départ pour le camp de Buchenwald par le dernier train à partir de Compiègne pour l’Allemagne le 17 août 1944: 1250 hommes sont déportés, entassés dans des wagons à bestiaux, pour un voyage de 4 jours: beaucoup mourront ou deviendront fous</a:t>
            </a:r>
          </a:p>
          <a:p>
            <a:endParaRPr lang="fr-FR" dirty="0"/>
          </a:p>
          <a:p>
            <a:endParaRPr lang="fr-FR" dirty="0" smtClean="0"/>
          </a:p>
          <a:p>
            <a:endParaRPr lang="fr-FR" dirty="0" smtClean="0"/>
          </a:p>
        </p:txBody>
      </p:sp>
      <p:pic>
        <p:nvPicPr>
          <p:cNvPr id="5" name="Image 4" descr="wagon.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1921" y="3224959"/>
            <a:ext cx="4057412" cy="3039678"/>
          </a:xfrm>
          <a:prstGeom prst="rect">
            <a:avLst/>
          </a:prstGeom>
        </p:spPr>
      </p:pic>
      <p:pic>
        <p:nvPicPr>
          <p:cNvPr id="6" name="Image 5" descr="rails_buchenwal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0478" y="3430636"/>
            <a:ext cx="3970032" cy="2637590"/>
          </a:xfrm>
          <a:prstGeom prst="rect">
            <a:avLst/>
          </a:prstGeom>
        </p:spPr>
      </p:pic>
    </p:spTree>
    <p:extLst>
      <p:ext uri="{BB962C8B-B14F-4D97-AF65-F5344CB8AC3E}">
        <p14:creationId xmlns:p14="http://schemas.microsoft.com/office/powerpoint/2010/main" val="15465132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1921" y="1187095"/>
            <a:ext cx="8571891" cy="5077542"/>
          </a:xfrm>
        </p:spPr>
        <p:txBody>
          <a:bodyPr/>
          <a:lstStyle/>
          <a:p>
            <a:endParaRPr lang="fr-FR" dirty="0" smtClean="0"/>
          </a:p>
          <a:p>
            <a:endParaRPr lang="fr-FR" dirty="0" smtClean="0"/>
          </a:p>
        </p:txBody>
      </p:sp>
      <p:sp>
        <p:nvSpPr>
          <p:cNvPr id="2" name="Titre 1"/>
          <p:cNvSpPr>
            <a:spLocks noGrp="1"/>
          </p:cNvSpPr>
          <p:nvPr>
            <p:ph type="title"/>
          </p:nvPr>
        </p:nvSpPr>
        <p:spPr>
          <a:xfrm>
            <a:off x="0" y="272695"/>
            <a:ext cx="8913813" cy="914400"/>
          </a:xfrm>
        </p:spPr>
        <p:txBody>
          <a:bodyPr>
            <a:normAutofit/>
          </a:bodyPr>
          <a:lstStyle/>
          <a:p>
            <a:r>
              <a:rPr lang="fr-FR" dirty="0" smtClean="0"/>
              <a:t>La déportation: B</a:t>
            </a:r>
            <a:r>
              <a:rPr lang="fr-FR" dirty="0"/>
              <a:t>u</a:t>
            </a:r>
            <a:r>
              <a:rPr lang="fr-FR" dirty="0" smtClean="0"/>
              <a:t>chenwald</a:t>
            </a:r>
            <a:endParaRPr lang="fr-FR" dirty="0"/>
          </a:p>
        </p:txBody>
      </p:sp>
      <p:pic>
        <p:nvPicPr>
          <p:cNvPr id="7" name="Image 6" descr="arrivée_buchewal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1921" y="1405592"/>
            <a:ext cx="2985842" cy="1983719"/>
          </a:xfrm>
          <a:prstGeom prst="rect">
            <a:avLst/>
          </a:prstGeom>
        </p:spPr>
      </p:pic>
      <p:pic>
        <p:nvPicPr>
          <p:cNvPr id="12" name="Image 11" descr="TrianglesRos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93708" y="1405592"/>
            <a:ext cx="4102982" cy="2192433"/>
          </a:xfrm>
          <a:prstGeom prst="rect">
            <a:avLst/>
          </a:prstGeom>
        </p:spPr>
      </p:pic>
      <p:sp>
        <p:nvSpPr>
          <p:cNvPr id="15" name="Rectangle 14"/>
          <p:cNvSpPr/>
          <p:nvPr/>
        </p:nvSpPr>
        <p:spPr>
          <a:xfrm>
            <a:off x="5496825" y="3733158"/>
            <a:ext cx="2293503" cy="18618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16" name="Image 15" descr="barraques buchenwald.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8956" y="3927256"/>
            <a:ext cx="3806268" cy="2528789"/>
          </a:xfrm>
          <a:prstGeom prst="rect">
            <a:avLst/>
          </a:prstGeom>
        </p:spPr>
      </p:pic>
      <p:pic>
        <p:nvPicPr>
          <p:cNvPr id="17" name="Image 16" descr="triangles-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40248" y="3280552"/>
            <a:ext cx="2143508" cy="3259975"/>
          </a:xfrm>
          <a:prstGeom prst="rect">
            <a:avLst/>
          </a:prstGeom>
        </p:spPr>
      </p:pic>
      <p:pic>
        <p:nvPicPr>
          <p:cNvPr id="18" name="Image 17" descr="logo_buchenwald1_fotor.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80728" y="3775343"/>
            <a:ext cx="1687922" cy="303826"/>
          </a:xfrm>
          <a:prstGeom prst="rect">
            <a:avLst/>
          </a:prstGeom>
        </p:spPr>
      </p:pic>
    </p:spTree>
    <p:extLst>
      <p:ext uri="{BB962C8B-B14F-4D97-AF65-F5344CB8AC3E}">
        <p14:creationId xmlns:p14="http://schemas.microsoft.com/office/powerpoint/2010/main" val="117964441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1921" y="1187095"/>
            <a:ext cx="8571891" cy="5077542"/>
          </a:xfrm>
        </p:spPr>
        <p:txBody>
          <a:bodyPr/>
          <a:lstStyle/>
          <a:p>
            <a:endParaRPr lang="fr-FR" dirty="0" smtClean="0"/>
          </a:p>
          <a:p>
            <a:endParaRPr lang="fr-FR" dirty="0" smtClean="0"/>
          </a:p>
        </p:txBody>
      </p:sp>
      <p:sp>
        <p:nvSpPr>
          <p:cNvPr id="2" name="Titre 1"/>
          <p:cNvSpPr>
            <a:spLocks noGrp="1"/>
          </p:cNvSpPr>
          <p:nvPr>
            <p:ph type="title"/>
          </p:nvPr>
        </p:nvSpPr>
        <p:spPr>
          <a:xfrm>
            <a:off x="0" y="272695"/>
            <a:ext cx="8913813" cy="914400"/>
          </a:xfrm>
        </p:spPr>
        <p:txBody>
          <a:bodyPr>
            <a:normAutofit/>
          </a:bodyPr>
          <a:lstStyle/>
          <a:p>
            <a:r>
              <a:rPr lang="fr-FR" dirty="0" smtClean="0"/>
              <a:t>La déportation: B</a:t>
            </a:r>
            <a:r>
              <a:rPr lang="fr-FR" dirty="0"/>
              <a:t>u</a:t>
            </a:r>
            <a:r>
              <a:rPr lang="fr-FR" dirty="0" smtClean="0"/>
              <a:t>chenwald</a:t>
            </a:r>
            <a:endParaRPr lang="fr-FR" dirty="0"/>
          </a:p>
        </p:txBody>
      </p:sp>
      <p:pic>
        <p:nvPicPr>
          <p:cNvPr id="8" name="Image 7" descr="maquette_buchenwa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850" y="1457535"/>
            <a:ext cx="8543839" cy="6386521"/>
          </a:xfrm>
          <a:prstGeom prst="rect">
            <a:avLst/>
          </a:prstGeom>
        </p:spPr>
      </p:pic>
    </p:spTree>
    <p:extLst>
      <p:ext uri="{BB962C8B-B14F-4D97-AF65-F5344CB8AC3E}">
        <p14:creationId xmlns:p14="http://schemas.microsoft.com/office/powerpoint/2010/main" val="5749850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1921" y="1187095"/>
            <a:ext cx="8571891" cy="5077542"/>
          </a:xfrm>
        </p:spPr>
        <p:txBody>
          <a:bodyPr/>
          <a:lstStyle/>
          <a:p>
            <a:endParaRPr lang="fr-FR" dirty="0" smtClean="0"/>
          </a:p>
          <a:p>
            <a:r>
              <a:rPr lang="fr-FR" dirty="0" smtClean="0"/>
              <a:t>13 sept 1944: Jacques et 499 autres quittent </a:t>
            </a:r>
            <a:r>
              <a:rPr lang="fr-FR" dirty="0" err="1" smtClean="0"/>
              <a:t>Büchenwald</a:t>
            </a:r>
            <a:r>
              <a:rPr lang="fr-FR" dirty="0" smtClean="0"/>
              <a:t> pour le camp de </a:t>
            </a:r>
            <a:r>
              <a:rPr lang="fr-FR" dirty="0" err="1" smtClean="0"/>
              <a:t>Neu</a:t>
            </a:r>
            <a:r>
              <a:rPr lang="fr-FR" dirty="0" smtClean="0"/>
              <a:t>-Stassfurt: c’est le </a:t>
            </a:r>
            <a:r>
              <a:rPr lang="fr-FR" dirty="0" err="1" smtClean="0"/>
              <a:t>Kommando</a:t>
            </a:r>
            <a:r>
              <a:rPr lang="fr-FR" dirty="0" smtClean="0"/>
              <a:t> Reh</a:t>
            </a:r>
          </a:p>
        </p:txBody>
      </p:sp>
      <p:sp>
        <p:nvSpPr>
          <p:cNvPr id="2" name="Titre 1"/>
          <p:cNvSpPr>
            <a:spLocks noGrp="1"/>
          </p:cNvSpPr>
          <p:nvPr>
            <p:ph type="title"/>
          </p:nvPr>
        </p:nvSpPr>
        <p:spPr>
          <a:xfrm>
            <a:off x="0" y="272695"/>
            <a:ext cx="8913813" cy="914400"/>
          </a:xfrm>
        </p:spPr>
        <p:txBody>
          <a:bodyPr>
            <a:normAutofit fontScale="90000"/>
          </a:bodyPr>
          <a:lstStyle/>
          <a:p>
            <a:r>
              <a:rPr lang="fr-FR" dirty="0" smtClean="0"/>
              <a:t>La déportation: le </a:t>
            </a:r>
            <a:r>
              <a:rPr lang="fr-FR" dirty="0" err="1" smtClean="0"/>
              <a:t>Kommando</a:t>
            </a:r>
            <a:r>
              <a:rPr lang="fr-FR" dirty="0" smtClean="0"/>
              <a:t> Reh</a:t>
            </a:r>
            <a:endParaRPr lang="fr-FR" dirty="0"/>
          </a:p>
        </p:txBody>
      </p:sp>
      <p:pic>
        <p:nvPicPr>
          <p:cNvPr id="4" name="Image 3" descr="Transport Reh Mortagn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662" y="2754536"/>
            <a:ext cx="4520982" cy="2934031"/>
          </a:xfrm>
          <a:prstGeom prst="rect">
            <a:avLst/>
          </a:prstGeom>
        </p:spPr>
      </p:pic>
      <p:pic>
        <p:nvPicPr>
          <p:cNvPr id="5" name="Image 4" descr="Stassfurt 12 avril 1945.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95779" y="2977135"/>
            <a:ext cx="3789957" cy="2587830"/>
          </a:xfrm>
          <a:prstGeom prst="rect">
            <a:avLst/>
          </a:prstGeom>
        </p:spPr>
      </p:pic>
    </p:spTree>
    <p:extLst>
      <p:ext uri="{BB962C8B-B14F-4D97-AF65-F5344CB8AC3E}">
        <p14:creationId xmlns:p14="http://schemas.microsoft.com/office/powerpoint/2010/main" val="25664993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Stassfurt chambre 12 avril 1945.jpeg"/>
          <p:cNvPicPr>
            <a:picLocks noGrp="1" noChangeAspect="1"/>
          </p:cNvPicPr>
          <p:nvPr>
            <p:ph idx="1"/>
          </p:nvPr>
        </p:nvPicPr>
        <p:blipFill>
          <a:blip r:embed="rId3" cstate="screen">
            <a:extLst>
              <a:ext uri="{28A0092B-C50C-407E-A947-70E740481C1C}">
                <a14:useLocalDpi xmlns:a14="http://schemas.microsoft.com/office/drawing/2010/main"/>
              </a:ext>
            </a:extLst>
          </a:blip>
          <a:srcRect l="-5933" r="-5933"/>
          <a:stretch>
            <a:fillRect/>
          </a:stretch>
        </p:blipFill>
        <p:spPr>
          <a:xfrm>
            <a:off x="515547" y="4404423"/>
            <a:ext cx="3674294" cy="2175999"/>
          </a:xfrm>
        </p:spPr>
      </p:pic>
      <p:sp>
        <p:nvSpPr>
          <p:cNvPr id="2" name="Titre 1"/>
          <p:cNvSpPr>
            <a:spLocks noGrp="1"/>
          </p:cNvSpPr>
          <p:nvPr>
            <p:ph type="title"/>
          </p:nvPr>
        </p:nvSpPr>
        <p:spPr>
          <a:xfrm>
            <a:off x="0" y="272695"/>
            <a:ext cx="8913813" cy="914400"/>
          </a:xfrm>
        </p:spPr>
        <p:txBody>
          <a:bodyPr>
            <a:normAutofit fontScale="90000"/>
          </a:bodyPr>
          <a:lstStyle/>
          <a:p>
            <a:r>
              <a:rPr lang="fr-FR" dirty="0" smtClean="0"/>
              <a:t>Le camp de </a:t>
            </a:r>
            <a:r>
              <a:rPr lang="fr-FR" dirty="0" err="1" smtClean="0"/>
              <a:t>Neu</a:t>
            </a:r>
            <a:r>
              <a:rPr lang="fr-FR" dirty="0" smtClean="0"/>
              <a:t>-Stassfurt: septembre-avril 1945</a:t>
            </a:r>
            <a:endParaRPr lang="fr-FR" dirty="0"/>
          </a:p>
        </p:txBody>
      </p:sp>
      <p:pic>
        <p:nvPicPr>
          <p:cNvPr id="7" name="Image 6" descr="Stassfurt 1945.jpe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65976" y="1549279"/>
            <a:ext cx="3444638" cy="2322440"/>
          </a:xfrm>
          <a:prstGeom prst="rect">
            <a:avLst/>
          </a:prstGeom>
        </p:spPr>
      </p:pic>
      <p:pic>
        <p:nvPicPr>
          <p:cNvPr id="8" name="Image 7" descr="Stassfurt cuisine infirmerie  wc et puits de mine 1945.jpe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0581" y="4251400"/>
            <a:ext cx="3360033" cy="2215522"/>
          </a:xfrm>
          <a:prstGeom prst="rect">
            <a:avLst/>
          </a:prstGeom>
        </p:spPr>
      </p:pic>
      <p:pic>
        <p:nvPicPr>
          <p:cNvPr id="9" name="Image 8" descr="Stassfurt 1945 à droite Barraque SS .jpe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1136" y="1394551"/>
            <a:ext cx="4227476" cy="2856849"/>
          </a:xfrm>
          <a:prstGeom prst="rect">
            <a:avLst/>
          </a:prstGeom>
        </p:spPr>
      </p:pic>
    </p:spTree>
    <p:extLst>
      <p:ext uri="{BB962C8B-B14F-4D97-AF65-F5344CB8AC3E}">
        <p14:creationId xmlns:p14="http://schemas.microsoft.com/office/powerpoint/2010/main" val="26902511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2695"/>
            <a:ext cx="8913813" cy="914400"/>
          </a:xfrm>
        </p:spPr>
        <p:txBody>
          <a:bodyPr>
            <a:normAutofit fontScale="90000"/>
          </a:bodyPr>
          <a:lstStyle/>
          <a:p>
            <a:r>
              <a:rPr lang="fr-FR" dirty="0" smtClean="0"/>
              <a:t>La marche de la mort</a:t>
            </a:r>
            <a:br>
              <a:rPr lang="fr-FR" dirty="0" smtClean="0"/>
            </a:br>
            <a:r>
              <a:rPr lang="fr-FR" dirty="0" smtClean="0"/>
              <a:t>11 avril – 8 mai 1945</a:t>
            </a:r>
            <a:endParaRPr lang="fr-FR" dirty="0"/>
          </a:p>
        </p:txBody>
      </p:sp>
      <p:pic>
        <p:nvPicPr>
          <p:cNvPr id="10" name="Espace réservé du contenu 9" descr="cartemarchemort.jpg"/>
          <p:cNvPicPr>
            <a:picLocks noGrp="1" noChangeAspect="1"/>
          </p:cNvPicPr>
          <p:nvPr>
            <p:ph idx="1"/>
          </p:nvPr>
        </p:nvPicPr>
        <p:blipFill>
          <a:blip r:embed="rId3" cstate="screen">
            <a:extLst>
              <a:ext uri="{28A0092B-C50C-407E-A947-70E740481C1C}">
                <a14:useLocalDpi xmlns:a14="http://schemas.microsoft.com/office/drawing/2010/main"/>
              </a:ext>
            </a:extLst>
          </a:blip>
          <a:srcRect l="-27004" r="-27004"/>
          <a:stretch>
            <a:fillRect/>
          </a:stretch>
        </p:blipFill>
        <p:spPr>
          <a:xfrm>
            <a:off x="-994340" y="1469293"/>
            <a:ext cx="10949703" cy="5281379"/>
          </a:xfrm>
        </p:spPr>
      </p:pic>
    </p:spTree>
    <p:extLst>
      <p:ext uri="{BB962C8B-B14F-4D97-AF65-F5344CB8AC3E}">
        <p14:creationId xmlns:p14="http://schemas.microsoft.com/office/powerpoint/2010/main" val="24249603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42287" y="347544"/>
            <a:ext cx="7993921" cy="1154097"/>
          </a:xfrm>
        </p:spPr>
        <p:txBody>
          <a:bodyPr>
            <a:normAutofit fontScale="90000"/>
          </a:bodyPr>
          <a:lstStyle/>
          <a:p>
            <a:r>
              <a:rPr lang="fr-FR" dirty="0" smtClean="0"/>
              <a:t>Adolf Hitler et l’Allemagne Nazie</a:t>
            </a:r>
            <a:endParaRPr lang="fr-FR" dirty="0"/>
          </a:p>
        </p:txBody>
      </p:sp>
      <p:pic>
        <p:nvPicPr>
          <p:cNvPr id="4" name="Espace réservé du contenu 3" descr="Hitler depicted as savior to Germany.jpg"/>
          <p:cNvPicPr>
            <a:picLocks noGrp="1" noChangeAspect="1"/>
          </p:cNvPicPr>
          <p:nvPr>
            <p:ph idx="1"/>
          </p:nvPr>
        </p:nvPicPr>
        <p:blipFill>
          <a:blip r:embed="rId2" cstate="screen">
            <a:extLst>
              <a:ext uri="{28A0092B-C50C-407E-A947-70E740481C1C}">
                <a14:useLocalDpi xmlns:a14="http://schemas.microsoft.com/office/drawing/2010/main"/>
              </a:ext>
            </a:extLst>
          </a:blip>
          <a:srcRect l="-32058" r="-32058"/>
          <a:stretch>
            <a:fillRect/>
          </a:stretch>
        </p:blipFill>
        <p:spPr>
          <a:xfrm>
            <a:off x="-1128148" y="2030854"/>
            <a:ext cx="6351589" cy="4489393"/>
          </a:xfrm>
        </p:spPr>
      </p:pic>
      <p:pic>
        <p:nvPicPr>
          <p:cNvPr id="5" name="Image 4" descr="triumph-of-the-will.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84324" y="3708035"/>
            <a:ext cx="4861116" cy="3043059"/>
          </a:xfrm>
          <a:prstGeom prst="rect">
            <a:avLst/>
          </a:prstGeom>
        </p:spPr>
      </p:pic>
      <p:sp>
        <p:nvSpPr>
          <p:cNvPr id="6" name="Sous-titre 2"/>
          <p:cNvSpPr txBox="1">
            <a:spLocks/>
          </p:cNvSpPr>
          <p:nvPr/>
        </p:nvSpPr>
        <p:spPr>
          <a:xfrm>
            <a:off x="731095" y="1501641"/>
            <a:ext cx="7315200" cy="1144632"/>
          </a:xfrm>
          <a:prstGeom prst="rect">
            <a:avLst/>
          </a:prstGeom>
        </p:spPr>
        <p:txBody>
          <a:bodyPr vert="horz" lIns="91440" tIns="45720" rIns="91440" bIns="45720" rtlCol="0">
            <a:normAutofit/>
          </a:bodyPr>
          <a:lst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45720" indent="0" algn="ctr">
              <a:buNone/>
            </a:pPr>
            <a:r>
              <a:rPr lang="fr-FR" b="1" dirty="0" smtClean="0"/>
              <a:t>1933-1945</a:t>
            </a:r>
            <a:endParaRPr lang="fr-FR" b="1" dirty="0"/>
          </a:p>
        </p:txBody>
      </p:sp>
      <p:pic>
        <p:nvPicPr>
          <p:cNvPr id="7" name="Image 6" descr="hitler bras tendu.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64632" y="1584511"/>
            <a:ext cx="2831365" cy="2123524"/>
          </a:xfrm>
          <a:prstGeom prst="rect">
            <a:avLst/>
          </a:prstGeom>
        </p:spPr>
      </p:pic>
    </p:spTree>
    <p:extLst>
      <p:ext uri="{BB962C8B-B14F-4D97-AF65-F5344CB8AC3E}">
        <p14:creationId xmlns:p14="http://schemas.microsoft.com/office/powerpoint/2010/main" val="251902946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2695"/>
            <a:ext cx="8913813" cy="914400"/>
          </a:xfrm>
        </p:spPr>
        <p:txBody>
          <a:bodyPr>
            <a:normAutofit fontScale="90000"/>
          </a:bodyPr>
          <a:lstStyle/>
          <a:p>
            <a:r>
              <a:rPr lang="fr-FR" dirty="0"/>
              <a:t>16 avril </a:t>
            </a:r>
            <a:r>
              <a:rPr lang="fr-FR" dirty="0" smtClean="0"/>
              <a:t>1945: une étape comme une autre:</a:t>
            </a:r>
            <a:endParaRPr lang="fr-FR" dirty="0"/>
          </a:p>
        </p:txBody>
      </p:sp>
      <p:sp>
        <p:nvSpPr>
          <p:cNvPr id="3" name="Espace réservé du contenu 2"/>
          <p:cNvSpPr>
            <a:spLocks noGrp="1"/>
          </p:cNvSpPr>
          <p:nvPr>
            <p:ph idx="1"/>
          </p:nvPr>
        </p:nvSpPr>
        <p:spPr>
          <a:xfrm>
            <a:off x="467685" y="820968"/>
            <a:ext cx="7610476" cy="3670767"/>
          </a:xfrm>
        </p:spPr>
        <p:txBody>
          <a:bodyPr>
            <a:normAutofit/>
          </a:bodyPr>
          <a:lstStyle/>
          <a:p>
            <a:pPr marL="0" indent="0">
              <a:buNone/>
            </a:pPr>
            <a:endParaRPr lang="fr-FR" dirty="0"/>
          </a:p>
          <a:p>
            <a:r>
              <a:rPr lang="fr-FR" dirty="0" smtClean="0"/>
              <a:t>« Le réveil est brutal: les SS ouvrent la porte et avec l’aide des kapos nous matraquent pour nous faire sortir. Nos camarades logés en haut ne vont pas assez vite pour descendre l’échelle, aussi deux SS montent et les précipitent du haut (3m). L’un d’eux se </a:t>
            </a:r>
            <a:r>
              <a:rPr lang="fr-FR" dirty="0" err="1" smtClean="0"/>
              <a:t>casssera</a:t>
            </a:r>
            <a:r>
              <a:rPr lang="fr-FR" dirty="0" smtClean="0"/>
              <a:t> une jambe. Avec une volonté de fer, il fera trois étapes, s’aidant d’un bâton, mais tombera épuisé à bout de forces à al quatrième étape. Il fut assassiné comme une bête malfaisante ! » </a:t>
            </a:r>
            <a:r>
              <a:rPr lang="fr-FR" i="1" dirty="0" smtClean="0"/>
              <a:t>16 Avril 1945 à </a:t>
            </a:r>
            <a:r>
              <a:rPr lang="fr-FR" i="1" dirty="0" err="1" smtClean="0"/>
              <a:t>Kossa</a:t>
            </a:r>
            <a:r>
              <a:rPr lang="fr-FR" i="1" dirty="0" smtClean="0"/>
              <a:t>, Saxe Anhalt</a:t>
            </a:r>
            <a:endParaRPr lang="fr-FR" dirty="0"/>
          </a:p>
        </p:txBody>
      </p:sp>
      <p:pic>
        <p:nvPicPr>
          <p:cNvPr id="4" name="Image 3" descr="grange bockwitz exterieu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3677" y="4318862"/>
            <a:ext cx="2986756" cy="1984326"/>
          </a:xfrm>
          <a:prstGeom prst="rect">
            <a:avLst/>
          </a:prstGeom>
        </p:spPr>
      </p:pic>
      <p:pic>
        <p:nvPicPr>
          <p:cNvPr id="5" name="Image 4" descr="grane bockwitz foi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4659" y="4318862"/>
            <a:ext cx="3069067" cy="2039011"/>
          </a:xfrm>
          <a:prstGeom prst="rect">
            <a:avLst/>
          </a:prstGeom>
        </p:spPr>
      </p:pic>
    </p:spTree>
    <p:extLst>
      <p:ext uri="{BB962C8B-B14F-4D97-AF65-F5344CB8AC3E}">
        <p14:creationId xmlns:p14="http://schemas.microsoft.com/office/powerpoint/2010/main" val="61495962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2695"/>
            <a:ext cx="8913813" cy="914400"/>
          </a:xfrm>
        </p:spPr>
        <p:txBody>
          <a:bodyPr>
            <a:normAutofit/>
          </a:bodyPr>
          <a:lstStyle/>
          <a:p>
            <a:r>
              <a:rPr lang="fr-FR" dirty="0" smtClean="0"/>
              <a:t>18 avril 1945: la mort de Jacques</a:t>
            </a:r>
            <a:endParaRPr lang="fr-FR" dirty="0"/>
          </a:p>
        </p:txBody>
      </p:sp>
      <p:sp>
        <p:nvSpPr>
          <p:cNvPr id="3" name="Espace réservé du contenu 2"/>
          <p:cNvSpPr>
            <a:spLocks noGrp="1"/>
          </p:cNvSpPr>
          <p:nvPr>
            <p:ph idx="1"/>
          </p:nvPr>
        </p:nvSpPr>
        <p:spPr>
          <a:xfrm>
            <a:off x="0" y="820968"/>
            <a:ext cx="7610476" cy="3670767"/>
          </a:xfrm>
        </p:spPr>
        <p:txBody>
          <a:bodyPr>
            <a:normAutofit/>
          </a:bodyPr>
          <a:lstStyle/>
          <a:p>
            <a:pPr marL="0" indent="0">
              <a:buNone/>
            </a:pPr>
            <a:endParaRPr lang="fr-FR" dirty="0"/>
          </a:p>
          <a:p>
            <a:r>
              <a:rPr lang="fr-FR" dirty="0" smtClean="0"/>
              <a:t>« C'est </a:t>
            </a:r>
            <a:r>
              <a:rPr lang="fr-FR" dirty="0"/>
              <a:t>a l'aube du 18 avril que Jacques </a:t>
            </a:r>
            <a:r>
              <a:rPr lang="fr-FR" dirty="0" smtClean="0"/>
              <a:t>et </a:t>
            </a:r>
            <a:r>
              <a:rPr lang="fr-FR" dirty="0"/>
              <a:t>4 ou 5 de ses compagnons tentèrent de s'évader se sentant </a:t>
            </a:r>
            <a:r>
              <a:rPr lang="fr-FR" dirty="0" smtClean="0"/>
              <a:t>à </a:t>
            </a:r>
            <a:r>
              <a:rPr lang="fr-FR" dirty="0"/>
              <a:t>bout de forces pour ne pas être abattus sur la route. Les camarades les virent disparaitre dans le brouillard et la neige vers un petit bois proche. Quelques heures après, les derniers de la colonne en marche, longeant le bois, entendirent 14 coups de feu. </a:t>
            </a:r>
            <a:r>
              <a:rPr lang="fr-FR" dirty="0" smtClean="0"/>
              <a:t>Les </a:t>
            </a:r>
            <a:r>
              <a:rPr lang="fr-FR" dirty="0"/>
              <a:t>allemands se sont vantés de les avoir repris et abattus. Aucun d'eux n'est revenu</a:t>
            </a:r>
            <a:r>
              <a:rPr lang="fr-FR" dirty="0" smtClean="0"/>
              <a:t>. » </a:t>
            </a:r>
            <a:r>
              <a:rPr lang="fr-FR" i="1" dirty="0" err="1" smtClean="0"/>
              <a:t>Bockwitz</a:t>
            </a:r>
            <a:r>
              <a:rPr lang="fr-FR" i="1" dirty="0" smtClean="0"/>
              <a:t>, 18 avril 1945</a:t>
            </a:r>
            <a:endParaRPr lang="fr-FR" dirty="0"/>
          </a:p>
        </p:txBody>
      </p:sp>
      <p:pic>
        <p:nvPicPr>
          <p:cNvPr id="6" name="Image 5" descr="Bockwitz panneau.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8273" y="2186703"/>
            <a:ext cx="1655540" cy="1099899"/>
          </a:xfrm>
          <a:prstGeom prst="rect">
            <a:avLst/>
          </a:prstGeom>
        </p:spPr>
      </p:pic>
      <p:pic>
        <p:nvPicPr>
          <p:cNvPr id="7" name="Image 6" descr="bockwitz.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5662" y="4071280"/>
            <a:ext cx="3589486" cy="2384765"/>
          </a:xfrm>
          <a:prstGeom prst="rect">
            <a:avLst/>
          </a:prstGeom>
        </p:spPr>
      </p:pic>
      <p:pic>
        <p:nvPicPr>
          <p:cNvPr id="8" name="Image 7" descr="ferme bockwitz.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7968" y="4420519"/>
            <a:ext cx="3063821" cy="2035526"/>
          </a:xfrm>
          <a:prstGeom prst="rect">
            <a:avLst/>
          </a:prstGeom>
        </p:spPr>
      </p:pic>
    </p:spTree>
    <p:extLst>
      <p:ext uri="{BB962C8B-B14F-4D97-AF65-F5344CB8AC3E}">
        <p14:creationId xmlns:p14="http://schemas.microsoft.com/office/powerpoint/2010/main" val="57017483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2695"/>
            <a:ext cx="8913813" cy="914400"/>
          </a:xfrm>
        </p:spPr>
        <p:txBody>
          <a:bodyPr>
            <a:normAutofit fontScale="90000"/>
          </a:bodyPr>
          <a:lstStyle/>
          <a:p>
            <a:r>
              <a:rPr lang="fr-FR" dirty="0" smtClean="0"/>
              <a:t>La libération et le retour en France</a:t>
            </a:r>
            <a:endParaRPr lang="fr-FR" dirty="0"/>
          </a:p>
        </p:txBody>
      </p:sp>
      <p:sp>
        <p:nvSpPr>
          <p:cNvPr id="10" name="Espace réservé du contenu 9"/>
          <p:cNvSpPr>
            <a:spLocks noGrp="1"/>
          </p:cNvSpPr>
          <p:nvPr>
            <p:ph idx="1"/>
          </p:nvPr>
        </p:nvSpPr>
        <p:spPr>
          <a:xfrm>
            <a:off x="289549" y="1203132"/>
            <a:ext cx="4777540" cy="3670767"/>
          </a:xfrm>
        </p:spPr>
        <p:txBody>
          <a:bodyPr/>
          <a:lstStyle/>
          <a:p>
            <a:r>
              <a:rPr lang="fr-FR" b="1" dirty="0" smtClean="0"/>
              <a:t>8 mai 1945</a:t>
            </a:r>
            <a:r>
              <a:rPr lang="fr-FR" dirty="0" smtClean="0"/>
              <a:t>: libération à </a:t>
            </a:r>
            <a:r>
              <a:rPr lang="fr-FR" dirty="0" err="1" smtClean="0"/>
              <a:t>Annaberg</a:t>
            </a:r>
            <a:r>
              <a:rPr lang="fr-FR" dirty="0" smtClean="0"/>
              <a:t>, frontière tchèque</a:t>
            </a:r>
          </a:p>
          <a:p>
            <a:r>
              <a:rPr lang="fr-FR" dirty="0" smtClean="0"/>
              <a:t>Le retour est chaotique pour beaucoup et prend souvent un mois ou plus</a:t>
            </a:r>
          </a:p>
          <a:p>
            <a:r>
              <a:rPr lang="fr-FR" dirty="0" smtClean="0"/>
              <a:t>Les familles les attendent au </a:t>
            </a:r>
            <a:r>
              <a:rPr lang="fr-FR" dirty="0" err="1" smtClean="0"/>
              <a:t>Lutetia</a:t>
            </a:r>
            <a:r>
              <a:rPr lang="fr-FR" dirty="0" smtClean="0"/>
              <a:t> à Paris. Certains ne sont pas reconnus par leurs propres parents</a:t>
            </a:r>
            <a:endParaRPr lang="fr-FR" dirty="0"/>
          </a:p>
        </p:txBody>
      </p:sp>
      <p:pic>
        <p:nvPicPr>
          <p:cNvPr id="11" name="Image 10" descr="René Rouy 2.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3237" y="1836109"/>
            <a:ext cx="3602736" cy="4270248"/>
          </a:xfrm>
          <a:prstGeom prst="rect">
            <a:avLst/>
          </a:prstGeom>
        </p:spPr>
      </p:pic>
      <p:pic>
        <p:nvPicPr>
          <p:cNvPr id="12" name="Image 11" descr="pierre bur juin 1945.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2971" y="4316968"/>
            <a:ext cx="2033464" cy="2322707"/>
          </a:xfrm>
          <a:prstGeom prst="rect">
            <a:avLst/>
          </a:prstGeom>
        </p:spPr>
      </p:pic>
      <p:sp>
        <p:nvSpPr>
          <p:cNvPr id="13" name="ZoneTexte 12"/>
          <p:cNvSpPr txBox="1"/>
          <p:nvPr/>
        </p:nvSpPr>
        <p:spPr>
          <a:xfrm>
            <a:off x="1171281" y="6113564"/>
            <a:ext cx="844048" cy="369332"/>
          </a:xfrm>
          <a:prstGeom prst="rect">
            <a:avLst/>
          </a:prstGeom>
          <a:noFill/>
        </p:spPr>
        <p:txBody>
          <a:bodyPr wrap="none" rtlCol="0">
            <a:spAutoFit/>
          </a:bodyPr>
          <a:lstStyle/>
          <a:p>
            <a:r>
              <a:rPr lang="fr-FR" i="1" dirty="0" smtClean="0"/>
              <a:t>Pierre</a:t>
            </a:r>
            <a:endParaRPr lang="fr-FR" i="1" dirty="0"/>
          </a:p>
        </p:txBody>
      </p:sp>
      <p:sp>
        <p:nvSpPr>
          <p:cNvPr id="14" name="ZoneTexte 13"/>
          <p:cNvSpPr txBox="1"/>
          <p:nvPr/>
        </p:nvSpPr>
        <p:spPr>
          <a:xfrm>
            <a:off x="7986884" y="6151147"/>
            <a:ext cx="803246" cy="369332"/>
          </a:xfrm>
          <a:prstGeom prst="rect">
            <a:avLst/>
          </a:prstGeom>
          <a:noFill/>
        </p:spPr>
        <p:txBody>
          <a:bodyPr wrap="none" rtlCol="0">
            <a:spAutoFit/>
          </a:bodyPr>
          <a:lstStyle/>
          <a:p>
            <a:r>
              <a:rPr lang="fr-FR" i="1" dirty="0" smtClean="0"/>
              <a:t>René</a:t>
            </a:r>
            <a:endParaRPr lang="fr-FR" i="1" dirty="0"/>
          </a:p>
        </p:txBody>
      </p:sp>
    </p:spTree>
    <p:extLst>
      <p:ext uri="{BB962C8B-B14F-4D97-AF65-F5344CB8AC3E}">
        <p14:creationId xmlns:p14="http://schemas.microsoft.com/office/powerpoint/2010/main" val="424684330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2695"/>
            <a:ext cx="8913813" cy="914400"/>
          </a:xfrm>
        </p:spPr>
        <p:txBody>
          <a:bodyPr>
            <a:normAutofit/>
          </a:bodyPr>
          <a:lstStyle/>
          <a:p>
            <a:r>
              <a:rPr lang="fr-FR" dirty="0" smtClean="0"/>
              <a:t>Se souvenir …</a:t>
            </a:r>
            <a:endParaRPr lang="fr-FR" dirty="0"/>
          </a:p>
        </p:txBody>
      </p:sp>
      <p:pic>
        <p:nvPicPr>
          <p:cNvPr id="9" name="Espace réservé du contenu 8" descr="plaque commemo.tiff"/>
          <p:cNvPicPr>
            <a:picLocks noGrp="1" noChangeAspect="1"/>
          </p:cNvPicPr>
          <p:nvPr>
            <p:ph idx="1"/>
          </p:nvPr>
        </p:nvPicPr>
        <p:blipFill>
          <a:blip r:embed="rId3" cstate="screen">
            <a:extLst>
              <a:ext uri="{28A0092B-C50C-407E-A947-70E740481C1C}">
                <a14:useLocalDpi xmlns:a14="http://schemas.microsoft.com/office/drawing/2010/main"/>
              </a:ext>
            </a:extLst>
          </a:blip>
          <a:srcRect l="-90046" r="-90046"/>
          <a:stretch>
            <a:fillRect/>
          </a:stretch>
        </p:blipFill>
        <p:spPr>
          <a:xfrm>
            <a:off x="4080515" y="2873539"/>
            <a:ext cx="7382158" cy="3560190"/>
          </a:xfrm>
        </p:spPr>
      </p:pic>
      <p:sp>
        <p:nvSpPr>
          <p:cNvPr id="4" name="Espace réservé du contenu 2"/>
          <p:cNvSpPr txBox="1">
            <a:spLocks/>
          </p:cNvSpPr>
          <p:nvPr/>
        </p:nvSpPr>
        <p:spPr>
          <a:xfrm>
            <a:off x="1913263" y="1356187"/>
            <a:ext cx="5708658" cy="5077542"/>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i="1" dirty="0" smtClean="0"/>
              <a:t>Sur les </a:t>
            </a:r>
            <a:r>
              <a:rPr lang="fr-FR" b="1" i="1" dirty="0" smtClean="0"/>
              <a:t>500</a:t>
            </a:r>
            <a:r>
              <a:rPr lang="fr-FR" i="1" dirty="0" smtClean="0"/>
              <a:t> hommes du </a:t>
            </a:r>
            <a:r>
              <a:rPr lang="fr-FR" i="1" dirty="0" err="1" smtClean="0"/>
              <a:t>Kommando</a:t>
            </a:r>
            <a:r>
              <a:rPr lang="fr-FR" i="1" dirty="0" smtClean="0"/>
              <a:t> Reh:</a:t>
            </a:r>
          </a:p>
          <a:p>
            <a:pPr lvl="1"/>
            <a:r>
              <a:rPr lang="fr-FR" b="1" dirty="0" smtClean="0"/>
              <a:t>102</a:t>
            </a:r>
            <a:r>
              <a:rPr lang="fr-FR" dirty="0" smtClean="0"/>
              <a:t> meurent au camp de </a:t>
            </a:r>
            <a:r>
              <a:rPr lang="fr-FR" dirty="0" err="1" smtClean="0"/>
              <a:t>Neu</a:t>
            </a:r>
            <a:r>
              <a:rPr lang="fr-FR" dirty="0" smtClean="0"/>
              <a:t>-Stassfurt entre septembre et janvier 1945</a:t>
            </a:r>
          </a:p>
          <a:p>
            <a:pPr lvl="1"/>
            <a:r>
              <a:rPr lang="fr-FR" b="1" dirty="0"/>
              <a:t>1</a:t>
            </a:r>
            <a:r>
              <a:rPr lang="fr-FR" b="1" dirty="0" smtClean="0"/>
              <a:t>80</a:t>
            </a:r>
            <a:r>
              <a:rPr lang="fr-FR" dirty="0" smtClean="0"/>
              <a:t> meurent ou sont portés disparus lors de la marche de la mort</a:t>
            </a:r>
          </a:p>
          <a:p>
            <a:pPr lvl="1"/>
            <a:r>
              <a:rPr lang="fr-FR" b="1" dirty="0" smtClean="0"/>
              <a:t>210</a:t>
            </a:r>
            <a:r>
              <a:rPr lang="fr-FR" dirty="0" smtClean="0"/>
              <a:t> rentreront en France. </a:t>
            </a:r>
          </a:p>
          <a:p>
            <a:pPr lvl="1"/>
            <a:r>
              <a:rPr lang="fr-FR" dirty="0" smtClean="0"/>
              <a:t>Aujourd’hui, ils ne sont plus que 4</a:t>
            </a:r>
            <a:endParaRPr lang="fr-FR" dirty="0"/>
          </a:p>
        </p:txBody>
      </p:sp>
      <p:pic>
        <p:nvPicPr>
          <p:cNvPr id="5" name="Image 4" descr="journal amicale.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14" y="1356187"/>
            <a:ext cx="1846149" cy="2752066"/>
          </a:xfrm>
          <a:prstGeom prst="rect">
            <a:avLst/>
          </a:prstGeom>
        </p:spPr>
      </p:pic>
      <p:sp>
        <p:nvSpPr>
          <p:cNvPr id="6" name="Espace réservé du contenu 2"/>
          <p:cNvSpPr txBox="1">
            <a:spLocks/>
          </p:cNvSpPr>
          <p:nvPr/>
        </p:nvSpPr>
        <p:spPr>
          <a:xfrm>
            <a:off x="67113" y="4319229"/>
            <a:ext cx="8674915" cy="5077542"/>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fr-FR" dirty="0" smtClean="0"/>
              <a:t>Déportation politique en France:</a:t>
            </a:r>
          </a:p>
          <a:p>
            <a:pPr lvl="1"/>
            <a:r>
              <a:rPr lang="fr-FR" dirty="0" smtClean="0"/>
              <a:t>90 000 personnes déportées</a:t>
            </a:r>
          </a:p>
          <a:p>
            <a:pPr lvl="1"/>
            <a:r>
              <a:rPr lang="fr-FR" smtClean="0"/>
              <a:t>Environ 40 000 </a:t>
            </a:r>
            <a:r>
              <a:rPr lang="fr-FR" dirty="0" smtClean="0"/>
              <a:t>ne reviendront pas</a:t>
            </a:r>
          </a:p>
        </p:txBody>
      </p:sp>
    </p:spTree>
    <p:extLst>
      <p:ext uri="{BB962C8B-B14F-4D97-AF65-F5344CB8AC3E}">
        <p14:creationId xmlns:p14="http://schemas.microsoft.com/office/powerpoint/2010/main" val="8143555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90590"/>
            <a:ext cx="8913813" cy="914400"/>
          </a:xfrm>
        </p:spPr>
        <p:txBody>
          <a:bodyPr>
            <a:normAutofit fontScale="90000"/>
          </a:bodyPr>
          <a:lstStyle/>
          <a:p>
            <a:r>
              <a:rPr lang="fr-FR" dirty="0" smtClean="0"/>
              <a:t>La mise en place du système de répression nazi</a:t>
            </a:r>
            <a:endParaRPr lang="fr-FR" dirty="0"/>
          </a:p>
        </p:txBody>
      </p:sp>
      <p:sp>
        <p:nvSpPr>
          <p:cNvPr id="3" name="Espace réservé du contenu 2"/>
          <p:cNvSpPr>
            <a:spLocks noGrp="1"/>
          </p:cNvSpPr>
          <p:nvPr>
            <p:ph idx="1"/>
          </p:nvPr>
        </p:nvSpPr>
        <p:spPr>
          <a:xfrm>
            <a:off x="117839" y="1498606"/>
            <a:ext cx="8795974" cy="3670767"/>
          </a:xfrm>
        </p:spPr>
        <p:txBody>
          <a:bodyPr/>
          <a:lstStyle/>
          <a:p>
            <a:r>
              <a:rPr lang="fr-FR" dirty="0" smtClean="0"/>
              <a:t>Une milice politique: la SS (1925)</a:t>
            </a:r>
          </a:p>
          <a:p>
            <a:r>
              <a:rPr lang="fr-FR" dirty="0" smtClean="0"/>
              <a:t>Un service de renseignement: le SD (1931)</a:t>
            </a:r>
          </a:p>
          <a:p>
            <a:r>
              <a:rPr lang="fr-FR" dirty="0" smtClean="0"/>
              <a:t>Une police criminelle (</a:t>
            </a:r>
            <a:r>
              <a:rPr lang="fr-FR" dirty="0" err="1" smtClean="0"/>
              <a:t>Kripo</a:t>
            </a:r>
            <a:r>
              <a:rPr lang="fr-FR" dirty="0" smtClean="0"/>
              <a:t>) et politique (Gestapo)</a:t>
            </a:r>
          </a:p>
          <a:p>
            <a:r>
              <a:rPr lang="fr-FR" dirty="0" smtClean="0"/>
              <a:t>L’ouverture des premiers camps de concentration:</a:t>
            </a:r>
          </a:p>
          <a:p>
            <a:pPr lvl="1"/>
            <a:r>
              <a:rPr lang="fr-FR" dirty="0" smtClean="0"/>
              <a:t>Dachau (1933)</a:t>
            </a:r>
          </a:p>
          <a:p>
            <a:pPr lvl="1"/>
            <a:r>
              <a:rPr lang="fr-FR" dirty="0" err="1" smtClean="0"/>
              <a:t>Oranienbourg-Sachsenhausen</a:t>
            </a:r>
            <a:r>
              <a:rPr lang="fr-FR" dirty="0" smtClean="0"/>
              <a:t> (1935/36)</a:t>
            </a:r>
          </a:p>
          <a:p>
            <a:pPr lvl="1"/>
            <a:r>
              <a:rPr lang="fr-FR" dirty="0" err="1" smtClean="0"/>
              <a:t>Büchenwald</a:t>
            </a:r>
            <a:r>
              <a:rPr lang="fr-FR" dirty="0" smtClean="0"/>
              <a:t> (1937)</a:t>
            </a:r>
            <a:endParaRPr lang="fr-FR" dirty="0"/>
          </a:p>
        </p:txBody>
      </p:sp>
      <p:pic>
        <p:nvPicPr>
          <p:cNvPr id="4" name="Image 3" descr="himml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1289" y="1498606"/>
            <a:ext cx="1447736" cy="2039065"/>
          </a:xfrm>
          <a:prstGeom prst="rect">
            <a:avLst/>
          </a:prstGeom>
        </p:spPr>
      </p:pic>
      <p:sp>
        <p:nvSpPr>
          <p:cNvPr id="5" name="ZoneTexte 4"/>
          <p:cNvSpPr txBox="1"/>
          <p:nvPr/>
        </p:nvSpPr>
        <p:spPr>
          <a:xfrm>
            <a:off x="7109636" y="3561160"/>
            <a:ext cx="1841845" cy="307777"/>
          </a:xfrm>
          <a:prstGeom prst="rect">
            <a:avLst/>
          </a:prstGeom>
          <a:noFill/>
        </p:spPr>
        <p:txBody>
          <a:bodyPr wrap="square" rtlCol="0">
            <a:spAutoFit/>
          </a:bodyPr>
          <a:lstStyle/>
          <a:p>
            <a:r>
              <a:rPr lang="fr-FR" sz="1400" i="1" dirty="0" smtClean="0"/>
              <a:t>Heinrich Himmler</a:t>
            </a:r>
            <a:endParaRPr lang="fr-FR" sz="1400" i="1" dirty="0"/>
          </a:p>
        </p:txBody>
      </p:sp>
      <p:pic>
        <p:nvPicPr>
          <p:cNvPr id="6" name="Image 5" descr="heydric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1289" y="4123632"/>
            <a:ext cx="1447736" cy="2091481"/>
          </a:xfrm>
          <a:prstGeom prst="rect">
            <a:avLst/>
          </a:prstGeom>
        </p:spPr>
      </p:pic>
      <p:sp>
        <p:nvSpPr>
          <p:cNvPr id="7" name="ZoneTexte 6"/>
          <p:cNvSpPr txBox="1"/>
          <p:nvPr/>
        </p:nvSpPr>
        <p:spPr>
          <a:xfrm>
            <a:off x="7109636" y="6245976"/>
            <a:ext cx="1841845" cy="307777"/>
          </a:xfrm>
          <a:prstGeom prst="rect">
            <a:avLst/>
          </a:prstGeom>
          <a:noFill/>
        </p:spPr>
        <p:txBody>
          <a:bodyPr wrap="square" rtlCol="0">
            <a:spAutoFit/>
          </a:bodyPr>
          <a:lstStyle/>
          <a:p>
            <a:r>
              <a:rPr lang="fr-FR" sz="1400" i="1" dirty="0" smtClean="0"/>
              <a:t>Reinhard Heydrich</a:t>
            </a:r>
            <a:endParaRPr lang="fr-FR" sz="1400" i="1" dirty="0"/>
          </a:p>
        </p:txBody>
      </p:sp>
    </p:spTree>
    <p:extLst>
      <p:ext uri="{BB962C8B-B14F-4D97-AF65-F5344CB8AC3E}">
        <p14:creationId xmlns:p14="http://schemas.microsoft.com/office/powerpoint/2010/main" val="22344700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himmler.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1289" y="1498606"/>
            <a:ext cx="1447736" cy="2039065"/>
          </a:xfrm>
          <a:prstGeom prst="rect">
            <a:avLst/>
          </a:prstGeom>
        </p:spPr>
      </p:pic>
      <p:sp>
        <p:nvSpPr>
          <p:cNvPr id="5" name="ZoneTexte 4"/>
          <p:cNvSpPr txBox="1"/>
          <p:nvPr/>
        </p:nvSpPr>
        <p:spPr>
          <a:xfrm>
            <a:off x="7109636" y="3561160"/>
            <a:ext cx="1841845" cy="307777"/>
          </a:xfrm>
          <a:prstGeom prst="rect">
            <a:avLst/>
          </a:prstGeom>
          <a:noFill/>
        </p:spPr>
        <p:txBody>
          <a:bodyPr wrap="square" rtlCol="0">
            <a:spAutoFit/>
          </a:bodyPr>
          <a:lstStyle/>
          <a:p>
            <a:r>
              <a:rPr lang="fr-FR" sz="1400" i="1" dirty="0" smtClean="0"/>
              <a:t>Heinrich Himmler</a:t>
            </a:r>
            <a:endParaRPr lang="fr-FR" sz="1400" i="1" dirty="0"/>
          </a:p>
        </p:txBody>
      </p:sp>
      <p:pic>
        <p:nvPicPr>
          <p:cNvPr id="6" name="Image 5" descr="heydric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1289" y="4123632"/>
            <a:ext cx="1447736" cy="2091481"/>
          </a:xfrm>
          <a:prstGeom prst="rect">
            <a:avLst/>
          </a:prstGeom>
        </p:spPr>
      </p:pic>
      <p:sp>
        <p:nvSpPr>
          <p:cNvPr id="7" name="ZoneTexte 6"/>
          <p:cNvSpPr txBox="1"/>
          <p:nvPr/>
        </p:nvSpPr>
        <p:spPr>
          <a:xfrm>
            <a:off x="7109636" y="6245976"/>
            <a:ext cx="1841845" cy="307777"/>
          </a:xfrm>
          <a:prstGeom prst="rect">
            <a:avLst/>
          </a:prstGeom>
          <a:noFill/>
        </p:spPr>
        <p:txBody>
          <a:bodyPr wrap="square" rtlCol="0">
            <a:spAutoFit/>
          </a:bodyPr>
          <a:lstStyle/>
          <a:p>
            <a:r>
              <a:rPr lang="fr-FR" sz="1400" i="1" dirty="0" smtClean="0"/>
              <a:t>Reinhard Heydrich</a:t>
            </a:r>
            <a:endParaRPr lang="fr-FR" sz="1400" i="1" dirty="0"/>
          </a:p>
        </p:txBody>
      </p:sp>
      <p:pic>
        <p:nvPicPr>
          <p:cNvPr id="9" name="Espace réservé du contenu 8" descr="premiers_camps.png"/>
          <p:cNvPicPr>
            <a:picLocks noGrp="1" noChangeAspect="1"/>
          </p:cNvPicPr>
          <p:nvPr>
            <p:ph idx="1"/>
          </p:nvPr>
        </p:nvPicPr>
        <p:blipFill>
          <a:blip r:embed="rId4" cstate="screen">
            <a:extLst>
              <a:ext uri="{28A0092B-C50C-407E-A947-70E740481C1C}">
                <a14:useLocalDpi xmlns:a14="http://schemas.microsoft.com/office/drawing/2010/main"/>
              </a:ext>
            </a:extLst>
          </a:blip>
          <a:srcRect l="-77279" r="-77279"/>
          <a:stretch>
            <a:fillRect/>
          </a:stretch>
        </p:blipFill>
        <p:spPr>
          <a:xfrm>
            <a:off x="-1200398" y="1401125"/>
            <a:ext cx="9420275" cy="4543689"/>
          </a:xfrm>
        </p:spPr>
      </p:pic>
      <p:pic>
        <p:nvPicPr>
          <p:cNvPr id="11" name="Image 10" descr="carte camps 2.tif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94645" y="1132087"/>
            <a:ext cx="5422900" cy="5473700"/>
          </a:xfrm>
          <a:prstGeom prst="rect">
            <a:avLst/>
          </a:prstGeom>
        </p:spPr>
      </p:pic>
      <p:sp>
        <p:nvSpPr>
          <p:cNvPr id="2" name="Titre 1"/>
          <p:cNvSpPr>
            <a:spLocks noGrp="1"/>
          </p:cNvSpPr>
          <p:nvPr>
            <p:ph type="title"/>
          </p:nvPr>
        </p:nvSpPr>
        <p:spPr>
          <a:xfrm>
            <a:off x="0" y="390590"/>
            <a:ext cx="8913813" cy="914400"/>
          </a:xfrm>
        </p:spPr>
        <p:txBody>
          <a:bodyPr>
            <a:normAutofit fontScale="90000"/>
          </a:bodyPr>
          <a:lstStyle/>
          <a:p>
            <a:r>
              <a:rPr lang="fr-FR" dirty="0" smtClean="0"/>
              <a:t>La mise en place du système de répression nazi</a:t>
            </a:r>
            <a:endParaRPr lang="fr-FR" dirty="0"/>
          </a:p>
        </p:txBody>
      </p:sp>
    </p:spTree>
    <p:extLst>
      <p:ext uri="{BB962C8B-B14F-4D97-AF65-F5344CB8AC3E}">
        <p14:creationId xmlns:p14="http://schemas.microsoft.com/office/powerpoint/2010/main" val="9458220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descr="début_guerre.tiff"/>
          <p:cNvPicPr>
            <a:picLocks noGrp="1" noChangeAspect="1"/>
          </p:cNvPicPr>
          <p:nvPr>
            <p:ph idx="1"/>
          </p:nvPr>
        </p:nvPicPr>
        <p:blipFill>
          <a:blip r:embed="rId2" cstate="screen">
            <a:extLst>
              <a:ext uri="{28A0092B-C50C-407E-A947-70E740481C1C}">
                <a14:useLocalDpi xmlns:a14="http://schemas.microsoft.com/office/drawing/2010/main"/>
              </a:ext>
            </a:extLst>
          </a:blip>
          <a:srcRect t="7059" b="7059"/>
          <a:stretch>
            <a:fillRect/>
          </a:stretch>
        </p:blipFill>
        <p:spPr>
          <a:xfrm>
            <a:off x="21306" y="1645434"/>
            <a:ext cx="8892507" cy="4289130"/>
          </a:xfrm>
        </p:spPr>
      </p:pic>
      <p:sp>
        <p:nvSpPr>
          <p:cNvPr id="2" name="Titre 1"/>
          <p:cNvSpPr>
            <a:spLocks noGrp="1"/>
          </p:cNvSpPr>
          <p:nvPr>
            <p:ph type="title"/>
          </p:nvPr>
        </p:nvSpPr>
        <p:spPr>
          <a:xfrm>
            <a:off x="0" y="390590"/>
            <a:ext cx="8913813" cy="914400"/>
          </a:xfrm>
        </p:spPr>
        <p:txBody>
          <a:bodyPr>
            <a:normAutofit fontScale="90000"/>
          </a:bodyPr>
          <a:lstStyle/>
          <a:p>
            <a:r>
              <a:rPr lang="fr-FR" dirty="0" smtClean="0"/>
              <a:t>1939-1940: le début de la 2</a:t>
            </a:r>
            <a:r>
              <a:rPr lang="fr-FR" baseline="30000" dirty="0" smtClean="0"/>
              <a:t>nd</a:t>
            </a:r>
            <a:r>
              <a:rPr lang="fr-FR" dirty="0" smtClean="0"/>
              <a:t> guerre mondiale</a:t>
            </a:r>
            <a:endParaRPr lang="fr-FR" dirty="0"/>
          </a:p>
        </p:txBody>
      </p:sp>
      <p:sp>
        <p:nvSpPr>
          <p:cNvPr id="10" name="Rectangle 9"/>
          <p:cNvSpPr/>
          <p:nvPr/>
        </p:nvSpPr>
        <p:spPr>
          <a:xfrm>
            <a:off x="21306" y="1453437"/>
            <a:ext cx="8892507" cy="3011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ZoneTexte 10"/>
          <p:cNvSpPr txBox="1"/>
          <p:nvPr/>
        </p:nvSpPr>
        <p:spPr>
          <a:xfrm>
            <a:off x="1296233" y="6099120"/>
            <a:ext cx="6864830" cy="369332"/>
          </a:xfrm>
          <a:prstGeom prst="rect">
            <a:avLst/>
          </a:prstGeom>
          <a:noFill/>
        </p:spPr>
        <p:txBody>
          <a:bodyPr wrap="none" rtlCol="0">
            <a:spAutoFit/>
          </a:bodyPr>
          <a:lstStyle/>
          <a:p>
            <a:r>
              <a:rPr lang="fr-FR" b="1" dirty="0" smtClean="0"/>
              <a:t>Les Allemands envahissent la Pologne le 1</a:t>
            </a:r>
            <a:r>
              <a:rPr lang="fr-FR" b="1" baseline="30000" dirty="0" smtClean="0"/>
              <a:t>er</a:t>
            </a:r>
            <a:r>
              <a:rPr lang="fr-FR" b="1" dirty="0" smtClean="0"/>
              <a:t> septembre 1939 </a:t>
            </a:r>
            <a:endParaRPr lang="fr-FR" b="1" dirty="0"/>
          </a:p>
        </p:txBody>
      </p:sp>
    </p:spTree>
    <p:extLst>
      <p:ext uri="{BB962C8B-B14F-4D97-AF65-F5344CB8AC3E}">
        <p14:creationId xmlns:p14="http://schemas.microsoft.com/office/powerpoint/2010/main" val="27558712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2695"/>
            <a:ext cx="8913813" cy="914400"/>
          </a:xfrm>
        </p:spPr>
        <p:txBody>
          <a:bodyPr>
            <a:normAutofit fontScale="90000"/>
          </a:bodyPr>
          <a:lstStyle/>
          <a:p>
            <a:r>
              <a:rPr lang="fr-FR" dirty="0" smtClean="0"/>
              <a:t>1940: la défaite de l’armée française</a:t>
            </a:r>
            <a:endParaRPr lang="fr-FR" dirty="0"/>
          </a:p>
        </p:txBody>
      </p:sp>
      <p:pic>
        <p:nvPicPr>
          <p:cNvPr id="4" name="Espace réservé du contenu 3" descr="défaite_armée_francaise.tiff"/>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47893" y="1632341"/>
            <a:ext cx="8765920" cy="4228073"/>
          </a:xfrm>
        </p:spPr>
      </p:pic>
    </p:spTree>
    <p:extLst>
      <p:ext uri="{BB962C8B-B14F-4D97-AF65-F5344CB8AC3E}">
        <p14:creationId xmlns:p14="http://schemas.microsoft.com/office/powerpoint/2010/main" val="37257549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2695"/>
            <a:ext cx="8913813" cy="914400"/>
          </a:xfrm>
        </p:spPr>
        <p:txBody>
          <a:bodyPr/>
          <a:lstStyle/>
          <a:p>
            <a:r>
              <a:rPr lang="fr-FR" dirty="0" smtClean="0"/>
              <a:t>1940: la France occupée</a:t>
            </a:r>
            <a:endParaRPr lang="fr-FR" dirty="0"/>
          </a:p>
        </p:txBody>
      </p:sp>
      <p:pic>
        <p:nvPicPr>
          <p:cNvPr id="5" name="Espace réservé du contenu 4" descr="France occupée.tiff"/>
          <p:cNvPicPr>
            <a:picLocks noGrp="1" noChangeAspect="1"/>
          </p:cNvPicPr>
          <p:nvPr>
            <p:ph idx="1"/>
          </p:nvPr>
        </p:nvPicPr>
        <p:blipFill>
          <a:blip r:embed="rId2" cstate="screen">
            <a:extLst>
              <a:ext uri="{28A0092B-C50C-407E-A947-70E740481C1C}">
                <a14:useLocalDpi xmlns:a14="http://schemas.microsoft.com/office/drawing/2010/main"/>
              </a:ext>
            </a:extLst>
          </a:blip>
          <a:srcRect l="-88787" r="-88787"/>
          <a:stretch>
            <a:fillRect/>
          </a:stretch>
        </p:blipFill>
        <p:spPr>
          <a:xfrm>
            <a:off x="-1360533" y="1187096"/>
            <a:ext cx="11757292" cy="5670904"/>
          </a:xfrm>
        </p:spPr>
      </p:pic>
      <p:pic>
        <p:nvPicPr>
          <p:cNvPr id="6" name="Image 5" descr="libert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6398" y="4975731"/>
            <a:ext cx="2057415" cy="1368181"/>
          </a:xfrm>
          <a:prstGeom prst="rect">
            <a:avLst/>
          </a:prstGeom>
        </p:spPr>
      </p:pic>
      <p:pic>
        <p:nvPicPr>
          <p:cNvPr id="7" name="Image 6" descr="ligne_demarcatio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212" y="2342286"/>
            <a:ext cx="1990174" cy="1350118"/>
          </a:xfrm>
          <a:prstGeom prst="rect">
            <a:avLst/>
          </a:prstGeom>
        </p:spPr>
      </p:pic>
    </p:spTree>
    <p:extLst>
      <p:ext uri="{BB962C8B-B14F-4D97-AF65-F5344CB8AC3E}">
        <p14:creationId xmlns:p14="http://schemas.microsoft.com/office/powerpoint/2010/main" val="11500869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2695"/>
            <a:ext cx="8913813" cy="914400"/>
          </a:xfrm>
        </p:spPr>
        <p:txBody>
          <a:bodyPr>
            <a:normAutofit fontScale="90000"/>
          </a:bodyPr>
          <a:lstStyle/>
          <a:p>
            <a:r>
              <a:rPr lang="fr-FR" dirty="0" smtClean="0"/>
              <a:t>Le refus de la défaite et de la soumission: la résistance</a:t>
            </a:r>
            <a:endParaRPr lang="fr-FR" dirty="0"/>
          </a:p>
        </p:txBody>
      </p:sp>
      <p:sp>
        <p:nvSpPr>
          <p:cNvPr id="3" name="Espace réservé du contenu 2"/>
          <p:cNvSpPr>
            <a:spLocks noGrp="1"/>
          </p:cNvSpPr>
          <p:nvPr>
            <p:ph idx="1"/>
          </p:nvPr>
        </p:nvSpPr>
        <p:spPr>
          <a:xfrm>
            <a:off x="341921" y="1456381"/>
            <a:ext cx="8571891" cy="5077542"/>
          </a:xfrm>
        </p:spPr>
        <p:txBody>
          <a:bodyPr/>
          <a:lstStyle/>
          <a:p>
            <a:r>
              <a:rPr lang="fr-FR" dirty="0" smtClean="0"/>
              <a:t>Jacques </a:t>
            </a:r>
            <a:r>
              <a:rPr lang="fr-FR" dirty="0" err="1" smtClean="0"/>
              <a:t>Mortagne</a:t>
            </a:r>
            <a:r>
              <a:rPr lang="fr-FR" dirty="0" smtClean="0"/>
              <a:t>: un exemple parmi beaucoup d’autres</a:t>
            </a:r>
          </a:p>
          <a:p>
            <a:r>
              <a:rPr lang="fr-FR" dirty="0" smtClean="0"/>
              <a:t>Il est né le 21 août 1921 et a 18 ans lors de la défaite de juin 1940</a:t>
            </a:r>
          </a:p>
          <a:p>
            <a:pPr marL="0" indent="0">
              <a:buNone/>
            </a:pPr>
            <a:endParaRPr lang="fr-FR" dirty="0" smtClean="0"/>
          </a:p>
          <a:p>
            <a:endParaRPr lang="fr-FR" dirty="0"/>
          </a:p>
        </p:txBody>
      </p:sp>
      <p:pic>
        <p:nvPicPr>
          <p:cNvPr id="4" name="Image 3" descr="Mortagne.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14089" y="2831342"/>
            <a:ext cx="2198170" cy="2856017"/>
          </a:xfrm>
          <a:prstGeom prst="rect">
            <a:avLst/>
          </a:prstGeom>
        </p:spPr>
      </p:pic>
    </p:spTree>
    <p:extLst>
      <p:ext uri="{BB962C8B-B14F-4D97-AF65-F5344CB8AC3E}">
        <p14:creationId xmlns:p14="http://schemas.microsoft.com/office/powerpoint/2010/main" val="2419632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France occupée.tiff"/>
          <p:cNvPicPr>
            <a:picLocks noChangeAspect="1"/>
          </p:cNvPicPr>
          <p:nvPr/>
        </p:nvPicPr>
        <p:blipFill>
          <a:blip r:embed="rId2" cstate="screen">
            <a:extLst>
              <a:ext uri="{28A0092B-C50C-407E-A947-70E740481C1C}">
                <a14:useLocalDpi xmlns:a14="http://schemas.microsoft.com/office/drawing/2010/main"/>
              </a:ext>
            </a:extLst>
          </a:blip>
          <a:srcRect l="-88787" r="-88787"/>
          <a:stretch>
            <a:fillRect/>
          </a:stretch>
        </p:blipFill>
        <p:spPr>
          <a:xfrm>
            <a:off x="-1360533" y="1187096"/>
            <a:ext cx="11757292" cy="5670904"/>
          </a:xfrm>
          <a:prstGeom prst="rect">
            <a:avLst/>
          </a:prstGeom>
        </p:spPr>
      </p:pic>
      <p:sp>
        <p:nvSpPr>
          <p:cNvPr id="2" name="Titre 1"/>
          <p:cNvSpPr>
            <a:spLocks noGrp="1"/>
          </p:cNvSpPr>
          <p:nvPr>
            <p:ph type="title"/>
          </p:nvPr>
        </p:nvSpPr>
        <p:spPr>
          <a:xfrm>
            <a:off x="0" y="272695"/>
            <a:ext cx="8913813" cy="914400"/>
          </a:xfrm>
        </p:spPr>
        <p:txBody>
          <a:bodyPr>
            <a:normAutofit fontScale="90000"/>
          </a:bodyPr>
          <a:lstStyle/>
          <a:p>
            <a:r>
              <a:rPr lang="fr-FR" dirty="0" smtClean="0"/>
              <a:t>Le refus de la défaite et de la soumission: la résistance</a:t>
            </a:r>
            <a:endParaRPr lang="fr-FR" dirty="0"/>
          </a:p>
        </p:txBody>
      </p:sp>
      <p:sp>
        <p:nvSpPr>
          <p:cNvPr id="3" name="Espace réservé du contenu 2"/>
          <p:cNvSpPr>
            <a:spLocks noGrp="1"/>
          </p:cNvSpPr>
          <p:nvPr>
            <p:ph idx="1"/>
          </p:nvPr>
        </p:nvSpPr>
        <p:spPr>
          <a:xfrm>
            <a:off x="341921" y="1456381"/>
            <a:ext cx="8571891" cy="5077542"/>
          </a:xfrm>
        </p:spPr>
        <p:txBody>
          <a:bodyPr/>
          <a:lstStyle/>
          <a:p>
            <a:pPr marL="0" indent="0">
              <a:buNone/>
            </a:pPr>
            <a:endParaRPr lang="fr-FR" dirty="0" smtClean="0"/>
          </a:p>
          <a:p>
            <a:endParaRPr lang="fr-FR" dirty="0"/>
          </a:p>
        </p:txBody>
      </p:sp>
      <p:sp>
        <p:nvSpPr>
          <p:cNvPr id="7" name="Ellipse 6"/>
          <p:cNvSpPr/>
          <p:nvPr/>
        </p:nvSpPr>
        <p:spPr>
          <a:xfrm>
            <a:off x="5009895" y="3166990"/>
            <a:ext cx="231391" cy="220640"/>
          </a:xfrm>
          <a:prstGeom prst="ellipse">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8" name="ZoneTexte 7"/>
          <p:cNvSpPr txBox="1"/>
          <p:nvPr/>
        </p:nvSpPr>
        <p:spPr>
          <a:xfrm>
            <a:off x="7096543" y="3289301"/>
            <a:ext cx="696375" cy="369332"/>
          </a:xfrm>
          <a:prstGeom prst="rect">
            <a:avLst/>
          </a:prstGeom>
          <a:noFill/>
        </p:spPr>
        <p:txBody>
          <a:bodyPr wrap="none" rtlCol="0">
            <a:spAutoFit/>
          </a:bodyPr>
          <a:lstStyle/>
          <a:p>
            <a:r>
              <a:rPr lang="fr-FR" b="1" dirty="0" smtClean="0"/>
              <a:t>1940</a:t>
            </a:r>
            <a:endParaRPr lang="fr-FR" b="1" dirty="0"/>
          </a:p>
        </p:txBody>
      </p:sp>
    </p:spTree>
    <p:extLst>
      <p:ext uri="{BB962C8B-B14F-4D97-AF65-F5344CB8AC3E}">
        <p14:creationId xmlns:p14="http://schemas.microsoft.com/office/powerpoint/2010/main" val="137573615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Perception.thmx</Template>
  <TotalTime>3606</TotalTime>
  <Words>744</Words>
  <Application>Microsoft Macintosh PowerPoint</Application>
  <PresentationFormat>Présentation à l'écran (4:3)</PresentationFormat>
  <Paragraphs>118</Paragraphs>
  <Slides>23</Slides>
  <Notes>9</Notes>
  <HiddenSlides>0</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Perception</vt:lpstr>
      <vt:lpstr>La déportation des résistants français dans les camps nazis</vt:lpstr>
      <vt:lpstr>Adolf Hitler et l’Allemagne Nazie</vt:lpstr>
      <vt:lpstr>La mise en place du système de répression nazi</vt:lpstr>
      <vt:lpstr>La mise en place du système de répression nazi</vt:lpstr>
      <vt:lpstr>1939-1940: le début de la 2nd guerre mondiale</vt:lpstr>
      <vt:lpstr>1940: la défaite de l’armée française</vt:lpstr>
      <vt:lpstr>1940: la France occupée</vt:lpstr>
      <vt:lpstr>Le refus de la défaite et de la soumission: la résistance</vt:lpstr>
      <vt:lpstr>Le refus de la défaite et de la soumission: la résistance</vt:lpstr>
      <vt:lpstr>Le refus de la défaite et de la soumission: la résistance</vt:lpstr>
      <vt:lpstr>Le refus de la défaite et de la soumission: la résistance</vt:lpstr>
      <vt:lpstr>Le refus de la défaite et de la soumission: la résistance</vt:lpstr>
      <vt:lpstr>La dénonciation et l’arrestation</vt:lpstr>
      <vt:lpstr>La déportation: le voyage </vt:lpstr>
      <vt:lpstr>La déportation: Buchenwald</vt:lpstr>
      <vt:lpstr>La déportation: Buchenwald</vt:lpstr>
      <vt:lpstr>La déportation: le Kommando Reh</vt:lpstr>
      <vt:lpstr>Le camp de Neu-Stassfurt: septembre-avril 1945</vt:lpstr>
      <vt:lpstr>La marche de la mort 11 avril – 8 mai 1945</vt:lpstr>
      <vt:lpstr>16 avril 1945: une étape comme une autre:</vt:lpstr>
      <vt:lpstr>18 avril 1945: la mort de Jacques</vt:lpstr>
      <vt:lpstr>La libération et le retour en France</vt:lpstr>
      <vt:lpstr>Se souvenir …</vt:lpstr>
    </vt:vector>
  </TitlesOfParts>
  <Company>LPNHE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déportation des résistants dans les camps nazis</dc:title>
  <dc:creator>Christophe Balland</dc:creator>
  <cp:lastModifiedBy>Christophe Balland</cp:lastModifiedBy>
  <cp:revision>78</cp:revision>
  <dcterms:created xsi:type="dcterms:W3CDTF">2018-05-25T07:58:49Z</dcterms:created>
  <dcterms:modified xsi:type="dcterms:W3CDTF">2018-09-28T21:19:20Z</dcterms:modified>
</cp:coreProperties>
</file>