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5"/>
  </p:notesMasterIdLst>
  <p:handoutMasterIdLst>
    <p:handoutMasterId r:id="rId46"/>
  </p:handoutMasterIdLst>
  <p:sldIdLst>
    <p:sldId id="256" r:id="rId2"/>
    <p:sldId id="257" r:id="rId3"/>
    <p:sldId id="259" r:id="rId4"/>
    <p:sldId id="280" r:id="rId5"/>
    <p:sldId id="309" r:id="rId6"/>
    <p:sldId id="281" r:id="rId7"/>
    <p:sldId id="264" r:id="rId8"/>
    <p:sldId id="267" r:id="rId9"/>
    <p:sldId id="268" r:id="rId10"/>
    <p:sldId id="269" r:id="rId11"/>
    <p:sldId id="270" r:id="rId12"/>
    <p:sldId id="273" r:id="rId13"/>
    <p:sldId id="274" r:id="rId14"/>
    <p:sldId id="278" r:id="rId15"/>
    <p:sldId id="279" r:id="rId16"/>
    <p:sldId id="265" r:id="rId17"/>
    <p:sldId id="283" r:id="rId18"/>
    <p:sldId id="286" r:id="rId19"/>
    <p:sldId id="288" r:id="rId20"/>
    <p:sldId id="289" r:id="rId21"/>
    <p:sldId id="295" r:id="rId22"/>
    <p:sldId id="314" r:id="rId23"/>
    <p:sldId id="310" r:id="rId24"/>
    <p:sldId id="315" r:id="rId25"/>
    <p:sldId id="316" r:id="rId26"/>
    <p:sldId id="311" r:id="rId27"/>
    <p:sldId id="297" r:id="rId28"/>
    <p:sldId id="287" r:id="rId29"/>
    <p:sldId id="293" r:id="rId30"/>
    <p:sldId id="294" r:id="rId31"/>
    <p:sldId id="282" r:id="rId32"/>
    <p:sldId id="296" r:id="rId33"/>
    <p:sldId id="298" r:id="rId34"/>
    <p:sldId id="299" r:id="rId35"/>
    <p:sldId id="300" r:id="rId36"/>
    <p:sldId id="302" r:id="rId37"/>
    <p:sldId id="312" r:id="rId38"/>
    <p:sldId id="303" r:id="rId39"/>
    <p:sldId id="305" r:id="rId40"/>
    <p:sldId id="306" r:id="rId41"/>
    <p:sldId id="307" r:id="rId42"/>
    <p:sldId id="308" r:id="rId43"/>
    <p:sldId id="313" r:id="rId44"/>
  </p:sldIdLst>
  <p:sldSz cx="9144000" cy="6858000" type="screen4x3"/>
  <p:notesSz cx="6889750" cy="100218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80" autoAdjust="0"/>
  </p:normalViewPr>
  <p:slideViewPr>
    <p:cSldViewPr>
      <p:cViewPr varScale="1">
        <p:scale>
          <a:sx n="76" d="100"/>
          <a:sy n="76" d="100"/>
        </p:scale>
        <p:origin x="1085"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390" y="-14"/>
      </p:cViewPr>
      <p:guideLst>
        <p:guide orient="horz" pos="3157"/>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endParaRPr lang="fr-FR"/>
          </a:p>
        </p:txBody>
      </p:sp>
      <p:sp>
        <p:nvSpPr>
          <p:cNvPr id="3" name="Espace réservé de la date 2"/>
          <p:cNvSpPr>
            <a:spLocks noGrp="1"/>
          </p:cNvSpPr>
          <p:nvPr>
            <p:ph type="dt" sz="quarter" idx="1"/>
          </p:nvPr>
        </p:nvSpPr>
        <p:spPr>
          <a:xfrm>
            <a:off x="3902597" y="0"/>
            <a:ext cx="2985558" cy="501094"/>
          </a:xfrm>
          <a:prstGeom prst="rect">
            <a:avLst/>
          </a:prstGeom>
        </p:spPr>
        <p:txBody>
          <a:bodyPr vert="horz" lIns="96634" tIns="48317" rIns="96634" bIns="48317" rtlCol="0"/>
          <a:lstStyle>
            <a:lvl1pPr algn="r">
              <a:defRPr sz="1300"/>
            </a:lvl1pPr>
          </a:lstStyle>
          <a:p>
            <a:fld id="{847BA077-5908-43A9-AC26-D4FB6C1B1C70}" type="datetimeFigureOut">
              <a:rPr lang="fr-FR" smtClean="0"/>
              <a:pPr/>
              <a:t>03/04/2022</a:t>
            </a:fld>
            <a:endParaRPr lang="fr-FR"/>
          </a:p>
        </p:txBody>
      </p:sp>
      <p:sp>
        <p:nvSpPr>
          <p:cNvPr id="4" name="Espace réservé du pied de page 3"/>
          <p:cNvSpPr>
            <a:spLocks noGrp="1"/>
          </p:cNvSpPr>
          <p:nvPr>
            <p:ph type="ftr" sz="quarter" idx="2"/>
          </p:nvPr>
        </p:nvSpPr>
        <p:spPr>
          <a:xfrm>
            <a:off x="0" y="9519054"/>
            <a:ext cx="2985558" cy="501094"/>
          </a:xfrm>
          <a:prstGeom prst="rect">
            <a:avLst/>
          </a:prstGeom>
        </p:spPr>
        <p:txBody>
          <a:bodyPr vert="horz" lIns="96634" tIns="48317" rIns="96634" bIns="48317"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3902597" y="9519054"/>
            <a:ext cx="2985558" cy="501094"/>
          </a:xfrm>
          <a:prstGeom prst="rect">
            <a:avLst/>
          </a:prstGeom>
        </p:spPr>
        <p:txBody>
          <a:bodyPr vert="horz" lIns="96634" tIns="48317" rIns="96634" bIns="48317" rtlCol="0" anchor="b"/>
          <a:lstStyle>
            <a:lvl1pPr algn="r">
              <a:defRPr sz="1300"/>
            </a:lvl1pPr>
          </a:lstStyle>
          <a:p>
            <a:fld id="{1F876D8D-41C3-447F-82FC-CF14EEC7C95B}" type="slidenum">
              <a:rPr lang="fr-FR" smtClean="0"/>
              <a:pPr/>
              <a:t>‹N°›</a:t>
            </a:fld>
            <a:endParaRPr lang="fr-FR"/>
          </a:p>
        </p:txBody>
      </p:sp>
    </p:spTree>
    <p:extLst>
      <p:ext uri="{BB962C8B-B14F-4D97-AF65-F5344CB8AC3E}">
        <p14:creationId xmlns:p14="http://schemas.microsoft.com/office/powerpoint/2010/main" val="3920995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endParaRPr lang="fr-FR"/>
          </a:p>
        </p:txBody>
      </p:sp>
      <p:sp>
        <p:nvSpPr>
          <p:cNvPr id="3" name="Espace réservé de la date 2"/>
          <p:cNvSpPr>
            <a:spLocks noGrp="1"/>
          </p:cNvSpPr>
          <p:nvPr>
            <p:ph type="dt" idx="1"/>
          </p:nvPr>
        </p:nvSpPr>
        <p:spPr>
          <a:xfrm>
            <a:off x="3902597" y="0"/>
            <a:ext cx="2985558" cy="501094"/>
          </a:xfrm>
          <a:prstGeom prst="rect">
            <a:avLst/>
          </a:prstGeom>
        </p:spPr>
        <p:txBody>
          <a:bodyPr vert="horz" lIns="96634" tIns="48317" rIns="96634" bIns="48317" rtlCol="0"/>
          <a:lstStyle>
            <a:lvl1pPr algn="r">
              <a:defRPr sz="1300"/>
            </a:lvl1pPr>
          </a:lstStyle>
          <a:p>
            <a:fld id="{59AE25FD-DF87-4D59-AA47-28FB9B9D926F}" type="datetimeFigureOut">
              <a:rPr lang="fr-FR" smtClean="0"/>
              <a:pPr/>
              <a:t>03/04/2022</a:t>
            </a:fld>
            <a:endParaRPr lang="fr-FR"/>
          </a:p>
        </p:txBody>
      </p:sp>
      <p:sp>
        <p:nvSpPr>
          <p:cNvPr id="4" name="Espace réservé de l'image des diapositives 3"/>
          <p:cNvSpPr>
            <a:spLocks noGrp="1" noRot="1" noChangeAspect="1"/>
          </p:cNvSpPr>
          <p:nvPr>
            <p:ph type="sldImg" idx="2"/>
          </p:nvPr>
        </p:nvSpPr>
        <p:spPr>
          <a:xfrm>
            <a:off x="939800" y="750888"/>
            <a:ext cx="5010150" cy="3759200"/>
          </a:xfrm>
          <a:prstGeom prst="rect">
            <a:avLst/>
          </a:prstGeom>
          <a:noFill/>
          <a:ln w="12700">
            <a:solidFill>
              <a:prstClr val="black"/>
            </a:solidFill>
          </a:ln>
        </p:spPr>
        <p:txBody>
          <a:bodyPr vert="horz" lIns="96634" tIns="48317" rIns="96634" bIns="48317" rtlCol="0" anchor="ctr"/>
          <a:lstStyle/>
          <a:p>
            <a:endParaRPr lang="fr-FR"/>
          </a:p>
        </p:txBody>
      </p:sp>
      <p:sp>
        <p:nvSpPr>
          <p:cNvPr id="5" name="Espace réservé des commentaires 4"/>
          <p:cNvSpPr>
            <a:spLocks noGrp="1"/>
          </p:cNvSpPr>
          <p:nvPr>
            <p:ph type="body" sz="quarter" idx="3"/>
          </p:nvPr>
        </p:nvSpPr>
        <p:spPr>
          <a:xfrm>
            <a:off x="688975" y="4760397"/>
            <a:ext cx="5511800" cy="4509850"/>
          </a:xfrm>
          <a:prstGeom prst="rect">
            <a:avLst/>
          </a:prstGeom>
        </p:spPr>
        <p:txBody>
          <a:bodyPr vert="horz" lIns="96634" tIns="48317" rIns="96634" bIns="48317"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4"/>
          </p:nvPr>
        </p:nvSpPr>
        <p:spPr>
          <a:xfrm>
            <a:off x="0" y="9519054"/>
            <a:ext cx="2985558" cy="501094"/>
          </a:xfrm>
          <a:prstGeom prst="rect">
            <a:avLst/>
          </a:prstGeom>
        </p:spPr>
        <p:txBody>
          <a:bodyPr vert="horz" lIns="96634" tIns="48317" rIns="96634" bIns="48317"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2597" y="9519054"/>
            <a:ext cx="2985558" cy="501094"/>
          </a:xfrm>
          <a:prstGeom prst="rect">
            <a:avLst/>
          </a:prstGeom>
        </p:spPr>
        <p:txBody>
          <a:bodyPr vert="horz" lIns="96634" tIns="48317" rIns="96634" bIns="48317" rtlCol="0" anchor="b"/>
          <a:lstStyle>
            <a:lvl1pPr algn="r">
              <a:defRPr sz="1300"/>
            </a:lvl1pPr>
          </a:lstStyle>
          <a:p>
            <a:fld id="{15689AA7-AF96-4010-A762-A7B84715B061}" type="slidenum">
              <a:rPr lang="fr-FR" smtClean="0"/>
              <a:pPr/>
              <a:t>‹N°›</a:t>
            </a:fld>
            <a:endParaRPr lang="fr-FR"/>
          </a:p>
        </p:txBody>
      </p:sp>
    </p:spTree>
    <p:extLst>
      <p:ext uri="{BB962C8B-B14F-4D97-AF65-F5344CB8AC3E}">
        <p14:creationId xmlns:p14="http://schemas.microsoft.com/office/powerpoint/2010/main" val="121717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fr.wikipedia.org/wiki/Royal_Air_Force" TargetMode="External"/><Relationship Id="rId3" Type="http://schemas.openxmlformats.org/officeDocument/2006/relationships/hyperlink" Target="https://fr.wikipedia.org/wiki/Aide:Qui" TargetMode="External"/><Relationship Id="rId7" Type="http://schemas.openxmlformats.org/officeDocument/2006/relationships/hyperlink" Target="https://fr.wikipedia.org/wiki/Potez"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fr.wikipedia.org/wiki/Georges_Hennequin_(fils)" TargetMode="External"/><Relationship Id="rId5" Type="http://schemas.openxmlformats.org/officeDocument/2006/relationships/hyperlink" Target="https://fr.wikipedia.org/wiki/Marcel_Dassault" TargetMode="External"/><Relationship Id="rId4" Type="http://schemas.openxmlformats.org/officeDocument/2006/relationships/hyperlink" Target="https://fr.wikipedia.org/wiki/Bronzavia_Industrie" TargetMode="External"/><Relationship Id="rId9" Type="http://schemas.openxmlformats.org/officeDocument/2006/relationships/hyperlink" Target="https://fr.wikipedia.org/wiki/Pierre_P%C3%A8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wikipedia.org/wiki/Occupation_de_la_France_par_l'Allemagne_pendant_la_Seconde_Guerre_mondial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fr.wikipedia.org/wiki/Effort_de_guerre" TargetMode="External"/><Relationship Id="rId5" Type="http://schemas.openxmlformats.org/officeDocument/2006/relationships/hyperlink" Target="https://fr.wikipedia.org/wiki/Travail_forc%C3%A9_sous_domination_nazie_pendant_la_Seconde_Guerre_mondiale" TargetMode="External"/><Relationship Id="rId4" Type="http://schemas.openxmlformats.org/officeDocument/2006/relationships/hyperlink" Target="https://fr.wikipedia.org/wiki/Troisi%C3%A8me_Reich"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fr.wikipedia.org/wiki/10_novembre" TargetMode="External"/><Relationship Id="rId13" Type="http://schemas.openxmlformats.org/officeDocument/2006/relationships/hyperlink" Target="https://fr.wikipedia.org/wiki/Ambassade_d'Allemagne_en_France" TargetMode="External"/><Relationship Id="rId18" Type="http://schemas.openxmlformats.org/officeDocument/2006/relationships/hyperlink" Target="https://fr.wikipedia.org/wiki/Histoire_des_Juifs_en_Russie" TargetMode="External"/><Relationship Id="rId3" Type="http://schemas.openxmlformats.org/officeDocument/2006/relationships/hyperlink" Target="https://fr.wikipedia.org/wiki/Allemand" TargetMode="External"/><Relationship Id="rId7" Type="http://schemas.openxmlformats.org/officeDocument/2006/relationships/hyperlink" Target="https://fr.wikipedia.org/wiki/9_novembre" TargetMode="External"/><Relationship Id="rId12" Type="http://schemas.openxmlformats.org/officeDocument/2006/relationships/hyperlink" Target="https://fr.wikipedia.org/wiki/Ernst_vom_Rath" TargetMode="External"/><Relationship Id="rId17" Type="http://schemas.openxmlformats.org/officeDocument/2006/relationships/hyperlink" Target="https://fr.wikipedia.org/wiki/Russe" TargetMode="External"/><Relationship Id="rId2" Type="http://schemas.openxmlformats.org/officeDocument/2006/relationships/slide" Target="../slides/slide19.xml"/><Relationship Id="rId16" Type="http://schemas.openxmlformats.org/officeDocument/2006/relationships/hyperlink" Target="https://fr.wikipedia.org/wiki/Joseph_Goebbels" TargetMode="External"/><Relationship Id="rId1" Type="http://schemas.openxmlformats.org/officeDocument/2006/relationships/notesMaster" Target="../notesMasters/notesMaster1.xml"/><Relationship Id="rId6" Type="http://schemas.openxmlformats.org/officeDocument/2006/relationships/hyperlink" Target="https://fr.wikipedia.org/wiki/Troisi%C3%A8me_Reich" TargetMode="External"/><Relationship Id="rId11" Type="http://schemas.openxmlformats.org/officeDocument/2006/relationships/hyperlink" Target="https://fr.wikipedia.org/wiki/Nazisme" TargetMode="External"/><Relationship Id="rId5" Type="http://schemas.openxmlformats.org/officeDocument/2006/relationships/hyperlink" Target="https://fr.wikipedia.org/wiki/Juifs" TargetMode="External"/><Relationship Id="rId15" Type="http://schemas.openxmlformats.org/officeDocument/2006/relationships/hyperlink" Target="https://fr.wikipedia.org/wiki/Adolf_Hitler" TargetMode="External"/><Relationship Id="rId10" Type="http://schemas.openxmlformats.org/officeDocument/2006/relationships/hyperlink" Target="https://fr.wikipedia.org/wiki/1938" TargetMode="External"/><Relationship Id="rId19" Type="http://schemas.openxmlformats.org/officeDocument/2006/relationships/hyperlink" Target="https://fr.wikipedia.org/wiki/Chr%C3%A9tien" TargetMode="External"/><Relationship Id="rId4" Type="http://schemas.openxmlformats.org/officeDocument/2006/relationships/hyperlink" Target="https://fr.wikipedia.org/wiki/Pogrom" TargetMode="External"/><Relationship Id="rId9" Type="http://schemas.openxmlformats.org/officeDocument/2006/relationships/hyperlink" Target="https://fr.wikipedia.org/wiki/Novembre_1938" TargetMode="External"/><Relationship Id="rId14" Type="http://schemas.openxmlformats.org/officeDocument/2006/relationships/hyperlink" Target="https://fr.wikipedia.org/wiki/Herschel_Grynszpa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usilles-40-44.maitron.fr/spip.php?article20393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a:t>
            </a:fld>
            <a:endParaRPr lang="fr-FR"/>
          </a:p>
        </p:txBody>
      </p:sp>
    </p:spTree>
    <p:extLst>
      <p:ext uri="{BB962C8B-B14F-4D97-AF65-F5344CB8AC3E}">
        <p14:creationId xmlns:p14="http://schemas.microsoft.com/office/powerpoint/2010/main" val="1656561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10</a:t>
            </a:fld>
            <a:endParaRPr lang="fr-FR"/>
          </a:p>
        </p:txBody>
      </p:sp>
    </p:spTree>
    <p:extLst>
      <p:ext uri="{BB962C8B-B14F-4D97-AF65-F5344CB8AC3E}">
        <p14:creationId xmlns:p14="http://schemas.microsoft.com/office/powerpoint/2010/main" val="1327747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11</a:t>
            </a:fld>
            <a:endParaRPr lang="fr-FR"/>
          </a:p>
        </p:txBody>
      </p:sp>
    </p:spTree>
    <p:extLst>
      <p:ext uri="{BB962C8B-B14F-4D97-AF65-F5344CB8AC3E}">
        <p14:creationId xmlns:p14="http://schemas.microsoft.com/office/powerpoint/2010/main" val="1392406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12</a:t>
            </a:fld>
            <a:endParaRPr lang="fr-FR"/>
          </a:p>
        </p:txBody>
      </p:sp>
    </p:spTree>
    <p:extLst>
      <p:ext uri="{BB962C8B-B14F-4D97-AF65-F5344CB8AC3E}">
        <p14:creationId xmlns:p14="http://schemas.microsoft.com/office/powerpoint/2010/main" val="2172625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400" dirty="0"/>
              <a:t>L'Organisation civile et militaire (OCM) fut pendant la Seconde Guerre mondiale un grand mouvement de la </a:t>
            </a:r>
            <a:r>
              <a:rPr lang="fr-FR" sz="1400" b="1" dirty="0"/>
              <a:t>Résistance</a:t>
            </a:r>
            <a:r>
              <a:rPr lang="fr-FR" sz="1400" dirty="0"/>
              <a:t> intérieure française, opérant en zone occupée. Il constitua, aux côtés de sept autres mouvements, deux syndicats et six partis politiques, le Conseil national de la </a:t>
            </a:r>
            <a:r>
              <a:rPr lang="fr-FR" sz="1400" b="1" dirty="0"/>
              <a:t>Résistance</a:t>
            </a:r>
            <a:r>
              <a:rPr lang="fr-FR" sz="1400" dirty="0"/>
              <a:t> (CNR) en mai 1943 </a:t>
            </a:r>
            <a:r>
              <a:rPr lang="fr-FR" sz="1400" dirty="0" smtClean="0"/>
              <a:t>.</a:t>
            </a:r>
          </a:p>
          <a:p>
            <a:endParaRPr lang="fr-FR" sz="1400" dirty="0"/>
          </a:p>
          <a:p>
            <a:r>
              <a:rPr lang="fr-FR" sz="1400" dirty="0"/>
              <a:t>Fondé en septembre 1940 , le </a:t>
            </a:r>
            <a:r>
              <a:rPr lang="fr-FR" sz="1400" b="1" dirty="0"/>
              <a:t>réseau Centurie</a:t>
            </a:r>
            <a:r>
              <a:rPr lang="fr-FR" sz="1400" dirty="0"/>
              <a:t> est un </a:t>
            </a:r>
            <a:r>
              <a:rPr lang="fr-FR" sz="1400" b="1" dirty="0"/>
              <a:t>réseau</a:t>
            </a:r>
            <a:r>
              <a:rPr lang="fr-FR" sz="1400" dirty="0"/>
              <a:t> de renseignements rallié à la France libre. C'est l'un des premiers </a:t>
            </a:r>
            <a:r>
              <a:rPr lang="fr-FR" sz="1400" b="1" dirty="0"/>
              <a:t>réseaux</a:t>
            </a:r>
            <a:r>
              <a:rPr lang="fr-FR" sz="1400" dirty="0"/>
              <a:t> du Bureau central de renseignements et d'</a:t>
            </a:r>
            <a:r>
              <a:rPr lang="fr-FR" sz="1400" b="1" dirty="0"/>
              <a:t>action</a:t>
            </a:r>
            <a:r>
              <a:rPr lang="fr-FR" sz="1400" dirty="0"/>
              <a:t> (BCRA). Ce </a:t>
            </a:r>
            <a:r>
              <a:rPr lang="fr-FR" sz="1400" b="1" dirty="0"/>
              <a:t>réseau</a:t>
            </a:r>
            <a:r>
              <a:rPr lang="fr-FR" sz="1400" dirty="0"/>
              <a:t> français libre est l'un des plus importants </a:t>
            </a:r>
            <a:r>
              <a:rPr lang="fr-FR" sz="1400" b="1" dirty="0"/>
              <a:t>réseaux</a:t>
            </a:r>
            <a:r>
              <a:rPr lang="fr-FR" sz="1400" dirty="0"/>
              <a:t> de renseignements militaires de la </a:t>
            </a:r>
            <a:r>
              <a:rPr lang="fr-FR" sz="1400" b="1" dirty="0"/>
              <a:t>Résistance</a:t>
            </a:r>
            <a:r>
              <a:rPr lang="fr-FR" dirty="0"/>
              <a:t>.</a:t>
            </a: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13</a:t>
            </a:fld>
            <a:endParaRPr lang="fr-FR"/>
          </a:p>
        </p:txBody>
      </p:sp>
    </p:spTree>
    <p:extLst>
      <p:ext uri="{BB962C8B-B14F-4D97-AF65-F5344CB8AC3E}">
        <p14:creationId xmlns:p14="http://schemas.microsoft.com/office/powerpoint/2010/main" val="333198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31863" y="617538"/>
            <a:ext cx="5187950" cy="3892550"/>
          </a:xfrm>
        </p:spPr>
      </p:sp>
      <p:sp>
        <p:nvSpPr>
          <p:cNvPr id="3" name="Espace réservé des commentaires 2"/>
          <p:cNvSpPr>
            <a:spLocks noGrp="1"/>
          </p:cNvSpPr>
          <p:nvPr>
            <p:ph type="body" idx="1"/>
          </p:nvPr>
        </p:nvSpPr>
        <p:spPr/>
        <p:txBody>
          <a:bodyPr>
            <a:normAutofit/>
          </a:bodyPr>
          <a:lstStyle/>
          <a:p>
            <a:r>
              <a:rPr lang="fr-FR" dirty="0" smtClean="0"/>
              <a:t>En 1931, un ingénieur</a:t>
            </a:r>
            <a:r>
              <a:rPr lang="fr-FR" baseline="30000" dirty="0" smtClean="0">
                <a:hlinkClick r:id="rId3" tooltip="Aide:Qui"/>
              </a:rPr>
              <a:t>[Qui ?]</a:t>
            </a:r>
            <a:r>
              <a:rPr lang="fr-FR" dirty="0" smtClean="0"/>
              <a:t> invente une bougie performante pour moteur d'avion. Une usine est alors construite à Paris sous le nom de </a:t>
            </a:r>
            <a:r>
              <a:rPr lang="fr-FR" dirty="0" err="1" smtClean="0"/>
              <a:t>Bronzavia</a:t>
            </a:r>
            <a:r>
              <a:rPr lang="fr-FR" dirty="0" smtClean="0"/>
              <a:t> (Bronze comme le matériel des bougies et </a:t>
            </a:r>
            <a:r>
              <a:rPr lang="fr-FR" dirty="0" err="1" smtClean="0"/>
              <a:t>Avia</a:t>
            </a:r>
            <a:r>
              <a:rPr lang="fr-FR" dirty="0" smtClean="0"/>
              <a:t> comme aviation). L'usine produit également du matériel radio, des optiques, échappements, allumage moteur et toutes sortes d'équipements pour les avions</a:t>
            </a:r>
            <a:r>
              <a:rPr lang="fr-FR" baseline="30000" dirty="0" smtClean="0">
                <a:hlinkClick r:id="rId4"/>
              </a:rPr>
              <a:t>1</a:t>
            </a:r>
            <a:r>
              <a:rPr lang="fr-FR" dirty="0" smtClean="0"/>
              <a:t>. </a:t>
            </a:r>
          </a:p>
          <a:p>
            <a:r>
              <a:rPr lang="fr-FR" dirty="0" smtClean="0"/>
              <a:t>En 1936, Marcel Bloch (devenu </a:t>
            </a:r>
            <a:r>
              <a:rPr lang="fr-FR" i="1" dirty="0" smtClean="0">
                <a:hlinkClick r:id="rId5" tooltip="Marcel Dassault"/>
              </a:rPr>
              <a:t>Marcel Dassault</a:t>
            </a:r>
            <a:r>
              <a:rPr lang="fr-FR" dirty="0" smtClean="0"/>
              <a:t> en 1946) réalise l'usine </a:t>
            </a:r>
            <a:r>
              <a:rPr lang="fr-FR" dirty="0" err="1" smtClean="0"/>
              <a:t>Bronzavia</a:t>
            </a:r>
            <a:r>
              <a:rPr lang="fr-FR" dirty="0" smtClean="0"/>
              <a:t> de Courbevoie (Boulevard Saint Denis) avec l'aide de l'architecte </a:t>
            </a:r>
            <a:r>
              <a:rPr lang="fr-FR" dirty="0" smtClean="0">
                <a:hlinkClick r:id="rId6" tooltip="Georges Hennequin (fils)"/>
              </a:rPr>
              <a:t>Georges </a:t>
            </a:r>
            <a:r>
              <a:rPr lang="fr-FR" dirty="0" err="1" smtClean="0">
                <a:hlinkClick r:id="rId6" tooltip="Georges Hennequin (fils)"/>
              </a:rPr>
              <a:t>Hennequin</a:t>
            </a:r>
            <a:r>
              <a:rPr lang="fr-FR" dirty="0" smtClean="0">
                <a:hlinkClick r:id="rId6" tooltip="Georges Hennequin (fils)"/>
              </a:rPr>
              <a:t> (fils)</a:t>
            </a:r>
            <a:r>
              <a:rPr lang="fr-FR" baseline="30000" dirty="0" smtClean="0">
                <a:hlinkClick r:id="rId4"/>
              </a:rPr>
              <a:t>2</a:t>
            </a:r>
            <a:r>
              <a:rPr lang="fr-FR" dirty="0" smtClean="0"/>
              <a:t> à laquelle s'ajoutent les locaux de </a:t>
            </a:r>
            <a:r>
              <a:rPr lang="fr-FR" dirty="0" smtClean="0">
                <a:hlinkClick r:id="rId7" tooltip="Potez"/>
              </a:rPr>
              <a:t>Potez</a:t>
            </a:r>
            <a:r>
              <a:rPr lang="fr-FR" dirty="0" smtClean="0"/>
              <a:t> (usine de construction aéronautique créée en 1919) q</a:t>
            </a:r>
          </a:p>
          <a:p>
            <a:r>
              <a:rPr lang="fr-FR" dirty="0" smtClean="0"/>
              <a:t>En 1940, à la suite de l'occupation des usines durant la guerre, celles-ci sont transférées à Colombes où se fabriquent des gazogènes pour les automobiles, en plus de la sous </a:t>
            </a:r>
            <a:r>
              <a:rPr lang="fr-FR" dirty="0" err="1" smtClean="0"/>
              <a:t>traitance</a:t>
            </a:r>
            <a:r>
              <a:rPr lang="fr-FR" dirty="0" smtClean="0"/>
              <a:t> pour </a:t>
            </a:r>
            <a:r>
              <a:rPr lang="fr-FR" dirty="0" err="1" smtClean="0"/>
              <a:t>Bronzavia</a:t>
            </a:r>
            <a:r>
              <a:rPr lang="fr-FR" dirty="0" smtClean="0"/>
              <a:t>. En 1941, le directeur technique Jean Daninos part aux États-Unis pour, dira-t-il, "poursuivre l'effort de guerre auprès des alliés" en dirigeant une nouvelle usine de sous </a:t>
            </a:r>
            <a:r>
              <a:rPr lang="fr-FR" dirty="0" err="1" smtClean="0"/>
              <a:t>traitance</a:t>
            </a:r>
            <a:r>
              <a:rPr lang="fr-FR" dirty="0" smtClean="0"/>
              <a:t> pour l'aviation militaire exploitant les brevets de </a:t>
            </a:r>
            <a:r>
              <a:rPr lang="fr-FR" dirty="0" err="1" smtClean="0"/>
              <a:t>Bronzavia</a:t>
            </a:r>
            <a:r>
              <a:rPr lang="fr-FR" dirty="0" smtClean="0"/>
              <a:t> : La General </a:t>
            </a:r>
            <a:r>
              <a:rPr lang="fr-FR" dirty="0" err="1" smtClean="0"/>
              <a:t>Aircraft</a:t>
            </a:r>
            <a:r>
              <a:rPr lang="fr-FR" dirty="0" smtClean="0"/>
              <a:t> Equipement Inc. </a:t>
            </a:r>
          </a:p>
          <a:p>
            <a:r>
              <a:rPr lang="fr-FR" dirty="0" smtClean="0"/>
              <a:t>En 1944, toujours en période de guerre, le Délégué Militaire de la région de Paris reçoit un message de l'</a:t>
            </a:r>
            <a:r>
              <a:rPr lang="fr-FR" dirty="0" err="1" smtClean="0"/>
              <a:t>État-Major</a:t>
            </a:r>
            <a:r>
              <a:rPr lang="fr-FR" dirty="0" smtClean="0"/>
              <a:t> disant :" Si dans sept jours, </a:t>
            </a:r>
            <a:r>
              <a:rPr lang="fr-FR" dirty="0" err="1" smtClean="0"/>
              <a:t>Bronzavia</a:t>
            </a:r>
            <a:r>
              <a:rPr lang="fr-FR" dirty="0" smtClean="0"/>
              <a:t> n'a pas sauté, la </a:t>
            </a:r>
            <a:r>
              <a:rPr lang="fr-FR" dirty="0" smtClean="0">
                <a:hlinkClick r:id="rId8" tooltip="Royal Air Force"/>
              </a:rPr>
              <a:t>R.A.F</a:t>
            </a:r>
            <a:r>
              <a:rPr lang="fr-FR" dirty="0" smtClean="0"/>
              <a:t> envoie cinq cent bombardiers sur Courbevoie ! ". Afin d'éviter alors que les alliés ne bombardent toute la ville de Courbevoie et ses alentours, un groupe de résistants (F.F.I)</a:t>
            </a:r>
            <a:r>
              <a:rPr lang="fr-FR" baseline="30000" dirty="0" smtClean="0">
                <a:hlinkClick r:id="rId4"/>
              </a:rPr>
              <a:t>5</a:t>
            </a:r>
            <a:r>
              <a:rPr lang="fr-FR" dirty="0" smtClean="0"/>
              <a:t> dirigé par </a:t>
            </a:r>
            <a:r>
              <a:rPr lang="fr-FR" dirty="0" smtClean="0">
                <a:hlinkClick r:id="rId9" tooltip="Pierre Pène"/>
              </a:rPr>
              <a:t>Pierre </a:t>
            </a:r>
            <a:r>
              <a:rPr lang="fr-FR" dirty="0" err="1" smtClean="0">
                <a:hlinkClick r:id="rId9" tooltip="Pierre Pène"/>
              </a:rPr>
              <a:t>Pène</a:t>
            </a:r>
            <a:r>
              <a:rPr lang="fr-FR" dirty="0" smtClean="0"/>
              <a:t> décide de saboter le 3 Mars 1944 l'usine </a:t>
            </a:r>
            <a:r>
              <a:rPr lang="fr-FR" dirty="0" err="1" smtClean="0"/>
              <a:t>Bronzavia</a:t>
            </a:r>
            <a:r>
              <a:rPr lang="fr-FR" dirty="0" smtClean="0"/>
              <a:t> qui devient gênante</a:t>
            </a:r>
            <a:r>
              <a:rPr lang="fr-FR" baseline="30000" dirty="0" smtClean="0">
                <a:hlinkClick r:id="rId4"/>
              </a:rPr>
              <a:t>6</a:t>
            </a:r>
            <a:r>
              <a:rPr lang="fr-FR" dirty="0" smtClean="0"/>
              <a:t>. L'usine de Lyon (27 chemin de Grange Rouge) avait connu le même sort, le 27 janvier 1944</a:t>
            </a:r>
            <a:r>
              <a:rPr lang="fr-FR" baseline="30000" dirty="0" smtClean="0">
                <a:hlinkClick r:id="rId4"/>
              </a:rPr>
              <a:t>N 1</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14</a:t>
            </a:fld>
            <a:endParaRPr lang="fr-FR"/>
          </a:p>
        </p:txBody>
      </p:sp>
    </p:spTree>
    <p:extLst>
      <p:ext uri="{BB962C8B-B14F-4D97-AF65-F5344CB8AC3E}">
        <p14:creationId xmlns:p14="http://schemas.microsoft.com/office/powerpoint/2010/main" val="1049276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15</a:t>
            </a:fld>
            <a:endParaRPr lang="fr-FR"/>
          </a:p>
        </p:txBody>
      </p:sp>
    </p:spTree>
    <p:extLst>
      <p:ext uri="{BB962C8B-B14F-4D97-AF65-F5344CB8AC3E}">
        <p14:creationId xmlns:p14="http://schemas.microsoft.com/office/powerpoint/2010/main" val="256233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8975" y="4616338"/>
            <a:ext cx="5511800" cy="4182827"/>
          </a:xfrm>
        </p:spPr>
        <p:txBody>
          <a:bodyPr>
            <a:normAutofit fontScale="77500" lnSpcReduction="20000"/>
          </a:bodyPr>
          <a:lstStyle/>
          <a:p>
            <a:r>
              <a:rPr lang="fr-FR" dirty="0" smtClean="0"/>
              <a:t>Témoignage de Jacques VIGNY</a:t>
            </a:r>
          </a:p>
          <a:p>
            <a:endParaRPr lang="fr-FR" dirty="0" smtClean="0"/>
          </a:p>
          <a:p>
            <a:r>
              <a:rPr lang="fr-FR" b="1" dirty="0"/>
              <a:t>Q : Qui étaient les Résistants ? </a:t>
            </a:r>
          </a:p>
          <a:p>
            <a:r>
              <a:rPr lang="fr-FR" dirty="0"/>
              <a:t>R : </a:t>
            </a:r>
            <a:r>
              <a:rPr lang="fr-FR" dirty="0" smtClean="0"/>
              <a:t>Du </a:t>
            </a:r>
            <a:r>
              <a:rPr lang="fr-FR" dirty="0"/>
              <a:t>simple cultivateur au plus haut responsable dans l’administration, en passant par le facteur, l’ouvrier, la postière, le gendarme ou le policier. Chacun </a:t>
            </a:r>
            <a:r>
              <a:rPr lang="fr-FR" dirty="0" smtClean="0"/>
              <a:t>œuvrait </a:t>
            </a:r>
            <a:r>
              <a:rPr lang="fr-FR" dirty="0"/>
              <a:t>dans son domaine et faisait remonter les renseignements recueillis jusqu’à Londres par le biais des réseaux</a:t>
            </a:r>
            <a:r>
              <a:rPr lang="fr-FR" dirty="0" smtClean="0"/>
              <a:t>.</a:t>
            </a:r>
            <a:endParaRPr lang="fr" dirty="0"/>
          </a:p>
          <a:p>
            <a:r>
              <a:rPr lang="fr-FR" dirty="0"/>
              <a:t> </a:t>
            </a:r>
            <a:r>
              <a:rPr lang="fr-FR" dirty="0" smtClean="0"/>
              <a:t>Des </a:t>
            </a:r>
            <a:r>
              <a:rPr lang="fr-FR" dirty="0"/>
              <a:t>hommes et des femmes de tous âges mais souvent jeunes voire très jeunes.</a:t>
            </a:r>
            <a:br>
              <a:rPr lang="fr-FR" dirty="0"/>
            </a:br>
            <a:r>
              <a:rPr lang="fr-FR" dirty="0"/>
              <a:t>    Moins nombreuses que les hommes, les femmes y étaient souvent cantonnées dans des rôles subalternes</a:t>
            </a:r>
            <a:r>
              <a:rPr lang="fr-FR" dirty="0" smtClean="0"/>
              <a:t>.</a:t>
            </a:r>
            <a:r>
              <a:rPr lang="fr-FR" dirty="0"/>
              <a:t> Ils  étaient issus de toutes les couches </a:t>
            </a:r>
            <a:r>
              <a:rPr lang="fr-FR" dirty="0" smtClean="0"/>
              <a:t>sociales et de toutes sensibilités  </a:t>
            </a:r>
            <a:r>
              <a:rPr lang="fr-FR" dirty="0"/>
              <a:t>politiques de gauche comme de droite, </a:t>
            </a:r>
            <a:r>
              <a:rPr lang="fr-FR" dirty="0" smtClean="0"/>
              <a:t>Toutes les sensibilités </a:t>
            </a:r>
            <a:r>
              <a:rPr lang="fr-FR" dirty="0"/>
              <a:t>philosophiques et religieuses étaient représentées au sein de la résistance.</a:t>
            </a:r>
            <a:br>
              <a:rPr lang="fr-FR" dirty="0"/>
            </a:br>
            <a:r>
              <a:rPr lang="fr-FR" dirty="0"/>
              <a:t>    Des étrangers ont combattu aux côtés des résistants français : antifascistes italiens, antinazis allemands et républicains espagnols réfugiés en France ; immigrés polonais et arméniens ; juifs apatrides.</a:t>
            </a:r>
            <a:br>
              <a:rPr lang="fr-FR" dirty="0"/>
            </a:br>
            <a:r>
              <a:rPr lang="fr-FR" dirty="0"/>
              <a:t>    Volontaires engagés dans l'action clandestine, les résistants risquaient à tout moment d'être dénoncés, arrêtés, torturés, emprisonnés, exécutés ou déportés.</a:t>
            </a:r>
            <a:br>
              <a:rPr lang="fr-FR" dirty="0"/>
            </a:br>
            <a:r>
              <a:rPr lang="fr-FR" dirty="0"/>
              <a:t>    Ils constituaient une toute petite minorité courageuse, qui a suscité à la fin de l'Occupation un mouvement social beaucoup plus vaste, entraînant l'adhésion de la majorité des Français</a:t>
            </a:r>
            <a:r>
              <a:rPr lang="fr-FR" dirty="0" smtClean="0"/>
              <a:t>.</a:t>
            </a:r>
          </a:p>
          <a:p>
            <a:r>
              <a:rPr lang="fr-FR" b="1" dirty="0"/>
              <a:t>Q : Qui étaient les maquisards </a:t>
            </a:r>
            <a:r>
              <a:rPr lang="fr-FR" dirty="0"/>
              <a:t>? </a:t>
            </a:r>
          </a:p>
          <a:p>
            <a:r>
              <a:rPr lang="fr-FR" dirty="0"/>
              <a:t>R : Essentiellement des jeunes gens ou filles qui voulaient « bouter dehors l’ennemi » et surtout des jeunes qui refusaient le S. T O. (à expliquer). L’encadrement était souvent d’origine militaire  (Officiers et Sous-Officiers démobilisés suite à la suppression de l’armée). </a:t>
            </a:r>
            <a:r>
              <a:rPr lang="fr-FR" dirty="0" smtClean="0"/>
              <a:t>Leur fonctionnement </a:t>
            </a:r>
            <a:r>
              <a:rPr lang="fr-FR" dirty="0"/>
              <a:t>variait en fonction du terrain –petite ou haute montagne, des voies d’accès, possibilité du ravitaillement, des points d’eau etc</a:t>
            </a:r>
            <a:r>
              <a:rPr lang="fr-FR" dirty="0" smtClean="0"/>
              <a:t>…</a:t>
            </a:r>
            <a:endParaRPr lang="fr" dirty="0"/>
          </a:p>
          <a:p>
            <a:r>
              <a:rPr lang="fr-FR" dirty="0" smtClean="0"/>
              <a:t>Le </a:t>
            </a:r>
            <a:r>
              <a:rPr lang="fr-FR" dirty="0"/>
              <a:t>mot « maquis » fait aussi référence à une forme de végétation dense. Les Maquisards se réfugiaient dans la forêt ou dans les montagnes pour se soustraire aux autorités ou à une vendetta. Ceux-ci étaient nommés les maquisards, mot devenu synonyme de « résistants ». Les maquisards pillèrent parfois des villages pour se ravitailler, mais la plupart du temps, ils pouvaient compter sur la sympathie et la coopération des populations</a:t>
            </a:r>
            <a:r>
              <a:rPr lang="fr-FR" dirty="0" smtClean="0"/>
              <a:t>.</a:t>
            </a:r>
          </a:p>
          <a:p>
            <a:endParaRPr lang="fr-FR" dirty="0"/>
          </a:p>
          <a:p>
            <a:r>
              <a:rPr lang="fr-FR" dirty="0"/>
              <a:t>Le </a:t>
            </a:r>
            <a:r>
              <a:rPr lang="fr-FR" b="1" dirty="0"/>
              <a:t>service du travail obligatoire (STO)</a:t>
            </a:r>
            <a:r>
              <a:rPr lang="fr-FR" dirty="0"/>
              <a:t> fut, durant l’</a:t>
            </a:r>
            <a:r>
              <a:rPr lang="fr-FR" dirty="0">
                <a:hlinkClick r:id="rId3" tooltip="Occupation de la France par l'Allemagne pendant la Seconde Guerre mondiale"/>
              </a:rPr>
              <a:t>occupation de la France</a:t>
            </a:r>
            <a:r>
              <a:rPr lang="fr-FR" dirty="0"/>
              <a:t> par l’</a:t>
            </a:r>
            <a:r>
              <a:rPr lang="fr-FR" dirty="0">
                <a:hlinkClick r:id="rId4" tooltip="Troisième Reich"/>
              </a:rPr>
              <a:t>Allemagne nazie</a:t>
            </a:r>
            <a:r>
              <a:rPr lang="fr-FR" dirty="0"/>
              <a:t>, la </a:t>
            </a:r>
            <a:r>
              <a:rPr lang="fr-FR" dirty="0">
                <a:hlinkClick r:id="rId5" tooltip="Travail forcé sous domination nazie pendant la Seconde Guerre mondiale"/>
              </a:rPr>
              <a:t>réquisition et le transfert vers l’Allemagne</a:t>
            </a:r>
            <a:r>
              <a:rPr lang="fr-FR" dirty="0"/>
              <a:t> de centaines de milliers de travailleurs français contre leur gré, afin de participer à l’</a:t>
            </a:r>
            <a:r>
              <a:rPr lang="fr-FR" dirty="0">
                <a:hlinkClick r:id="rId6" tooltip="Effort de guerre"/>
              </a:rPr>
              <a:t>effort de guerre</a:t>
            </a:r>
            <a:r>
              <a:rPr lang="fr-FR" dirty="0"/>
              <a:t> allemand que les revers militaires contraignaient à être sans cesse grandissant (usines, agriculture, chemins de fer, etc.). Les personnes réquisitionnées dans le cadre du STO étaient hébergées, accueillies dans des camps de travailleurs localisés sur le sol allemand. Il fut instauré par la loi du 16 février 1943, faisant suite au relatif échec des politiques de volontariat et du système dit de </a:t>
            </a:r>
            <a:r>
              <a:rPr lang="fr-FR" i="1" dirty="0"/>
              <a:t>relève</a:t>
            </a:r>
            <a:r>
              <a:rPr lang="fr-FR" dirty="0"/>
              <a:t>, qui </a:t>
            </a:r>
            <a:endParaRPr lang="fr-FR" dirty="0" smtClean="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16</a:t>
            </a:fld>
            <a:endParaRPr lang="fr-FR"/>
          </a:p>
        </p:txBody>
      </p:sp>
    </p:spTree>
    <p:extLst>
      <p:ext uri="{BB962C8B-B14F-4D97-AF65-F5344CB8AC3E}">
        <p14:creationId xmlns:p14="http://schemas.microsoft.com/office/powerpoint/2010/main" val="753240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Témoignage de Jacques VIGNY</a:t>
            </a:r>
          </a:p>
          <a:p>
            <a:r>
              <a:rPr lang="fr-FR" b="1" dirty="0" smtClean="0"/>
              <a:t>Le camp de </a:t>
            </a:r>
            <a:r>
              <a:rPr lang="fr-FR" b="1" dirty="0" err="1" smtClean="0"/>
              <a:t>Royallieu</a:t>
            </a:r>
            <a:r>
              <a:rPr lang="fr-FR" b="1" dirty="0" smtClean="0"/>
              <a:t>. </a:t>
            </a:r>
          </a:p>
          <a:p>
            <a:r>
              <a:rPr lang="fr-FR" dirty="0" err="1" smtClean="0"/>
              <a:t>Royallieu</a:t>
            </a:r>
            <a:r>
              <a:rPr lang="fr-FR" dirty="0" smtClean="0"/>
              <a:t> est un camp de transit, une étape entre la prison d’où l’on vient et le camp de concentration où l’on va. C’est aussi le premier centre de déportation des prisonniers politiques. </a:t>
            </a:r>
          </a:p>
          <a:p>
            <a:r>
              <a:rPr lang="fr-FR" dirty="0" smtClean="0"/>
              <a:t>C’est de la gare de Compiègne que partit, le 27 mars 1942, à destination d’Auschwitz, le premier train de déportés quittant le sol français.  </a:t>
            </a:r>
          </a:p>
          <a:p>
            <a:r>
              <a:rPr lang="fr-FR" dirty="0" smtClean="0"/>
              <a:t>De ce même quai, 39 autres trains emporteront 40 000 hommes et femmes du </a:t>
            </a:r>
            <a:r>
              <a:rPr lang="fr-FR" dirty="0" err="1" smtClean="0"/>
              <a:t>Frontstalag</a:t>
            </a:r>
            <a:r>
              <a:rPr lang="fr-FR" dirty="0" smtClean="0"/>
              <a:t> 122 vers les camps de concentration et d’extermination nazis. </a:t>
            </a:r>
          </a:p>
          <a:p>
            <a:r>
              <a:rPr lang="fr-FR" dirty="0" smtClean="0"/>
              <a:t>Le 17 août 1944, le dernier train part en direction de Buchenwald avec 1242 hommes.</a:t>
            </a:r>
          </a:p>
          <a:p>
            <a:r>
              <a:rPr lang="fr-FR" dirty="0" smtClean="0"/>
              <a:t>Le trajet est très différent des précédents départs. Les détenus sont amenés en camion vers Rethondes et entassés dans des wagons à bestiaux en pleine forêt d’où le convoi ne partira que le lendemain. Le train est stoppé à Soissons et à Reims par le Consul général de Suède Raoul </a:t>
            </a:r>
            <a:r>
              <a:rPr lang="fr-FR" dirty="0" err="1" smtClean="0"/>
              <a:t>Nordling</a:t>
            </a:r>
            <a:r>
              <a:rPr lang="fr-FR" dirty="0" smtClean="0"/>
              <a:t> qui tente à deux reprises d’empêcher son départ. Sans succès. </a:t>
            </a:r>
          </a:p>
          <a:p>
            <a:r>
              <a:rPr lang="fr-FR" dirty="0" smtClean="0"/>
              <a:t>Le 22 août 1944, le convoi arrive à Buchenwald. </a:t>
            </a:r>
          </a:p>
          <a:p>
            <a:r>
              <a:rPr lang="fr-FR" dirty="0" smtClean="0"/>
              <a:t>Ce dernier convoi sert l’effort de guerre allemand. Tous les survivants du voyage vont rejoindre les  </a:t>
            </a:r>
            <a:r>
              <a:rPr lang="fr-FR" dirty="0" err="1" smtClean="0"/>
              <a:t>kommandos</a:t>
            </a:r>
            <a:r>
              <a:rPr lang="fr-FR" dirty="0" smtClean="0"/>
              <a:t> de travail. </a:t>
            </a:r>
          </a:p>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17</a:t>
            </a:fld>
            <a:endParaRPr lang="fr-FR"/>
          </a:p>
        </p:txBody>
      </p:sp>
    </p:spTree>
    <p:extLst>
      <p:ext uri="{BB962C8B-B14F-4D97-AF65-F5344CB8AC3E}">
        <p14:creationId xmlns:p14="http://schemas.microsoft.com/office/powerpoint/2010/main" val="1615400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25" y="906463"/>
            <a:ext cx="5010150" cy="3759200"/>
          </a:xfrm>
        </p:spPr>
      </p:sp>
      <p:sp>
        <p:nvSpPr>
          <p:cNvPr id="3" name="Espace réservé des commentaires 2"/>
          <p:cNvSpPr>
            <a:spLocks noGrp="1"/>
          </p:cNvSpPr>
          <p:nvPr>
            <p:ph type="body" idx="1"/>
          </p:nvPr>
        </p:nvSpPr>
        <p:spPr/>
        <p:txBody>
          <a:bodyPr>
            <a:normAutofit fontScale="85000" lnSpcReduction="10000"/>
          </a:bodyPr>
          <a:lstStyle/>
          <a:p>
            <a:r>
              <a:rPr lang="fr-FR" b="1" dirty="0"/>
              <a:t>Au carrefour </a:t>
            </a:r>
            <a:r>
              <a:rPr lang="fr-FR" b="1" dirty="0" err="1"/>
              <a:t>Bellicart</a:t>
            </a:r>
            <a:r>
              <a:rPr lang="fr-FR" b="1" dirty="0"/>
              <a:t> dans la forêt de  Compiègne, se trouve la stèle, lieu de commémoration du départ du dernier train pour Buchenwald le 17 août 1944</a:t>
            </a:r>
            <a:r>
              <a:rPr lang="fr-FR" b="1" dirty="0" smtClean="0"/>
              <a:t>.</a:t>
            </a:r>
            <a:endParaRPr lang="fr-FR" b="1" dirty="0"/>
          </a:p>
          <a:p>
            <a:endParaRPr lang="fr-FR" b="1" dirty="0" smtClean="0">
              <a:effectLst/>
            </a:endParaRPr>
          </a:p>
          <a:p>
            <a:r>
              <a:rPr lang="fr-FR" dirty="0"/>
              <a:t>Discours de Pierre </a:t>
            </a:r>
            <a:r>
              <a:rPr lang="fr-FR" dirty="0" err="1"/>
              <a:t>Bur</a:t>
            </a:r>
            <a:r>
              <a:rPr lang="fr-FR" dirty="0"/>
              <a:t>.</a:t>
            </a:r>
            <a:br>
              <a:rPr lang="fr-FR" dirty="0"/>
            </a:br>
            <a:r>
              <a:rPr lang="fr-FR" dirty="0"/>
              <a:t>Matricule 78617 - </a:t>
            </a:r>
            <a:r>
              <a:rPr lang="fr-FR" dirty="0" err="1"/>
              <a:t>Kommando</a:t>
            </a:r>
            <a:r>
              <a:rPr lang="fr-FR" dirty="0"/>
              <a:t> </a:t>
            </a:r>
            <a:r>
              <a:rPr lang="fr-FR" dirty="0" err="1"/>
              <a:t>Neu</a:t>
            </a:r>
            <a:r>
              <a:rPr lang="fr-FR" dirty="0"/>
              <a:t>-Stassfurt</a:t>
            </a:r>
            <a:br>
              <a:rPr lang="fr-FR" dirty="0"/>
            </a:br>
            <a:r>
              <a:rPr lang="fr-FR" dirty="0"/>
              <a:t>''Nous sommes le 17 Août 1944. Une chaleur étouffante tombe sur Compiègne. Au camp</a:t>
            </a:r>
            <a:br>
              <a:rPr lang="fr-FR" dirty="0"/>
            </a:br>
            <a:r>
              <a:rPr lang="fr-FR" dirty="0"/>
              <a:t>d'internement de </a:t>
            </a:r>
            <a:r>
              <a:rPr lang="fr-FR" dirty="0" err="1"/>
              <a:t>Royallieu</a:t>
            </a:r>
            <a:r>
              <a:rPr lang="fr-FR" dirty="0"/>
              <a:t>, 1250 hommes qui si l'on excepte quelques trafiquants de marché noir et</a:t>
            </a:r>
            <a:br>
              <a:rPr lang="fr-FR" dirty="0"/>
            </a:br>
            <a:r>
              <a:rPr lang="fr-FR" dirty="0"/>
              <a:t>autres truands, ont osé dire « Non » à l'Allemagne nazie, 1250 hommes sont rassemblés sur la place</a:t>
            </a:r>
            <a:br>
              <a:rPr lang="fr-FR" dirty="0"/>
            </a:br>
            <a:r>
              <a:rPr lang="fr-FR" dirty="0"/>
              <a:t>d'appel.</a:t>
            </a:r>
            <a:br>
              <a:rPr lang="fr-FR" dirty="0"/>
            </a:br>
            <a:r>
              <a:rPr lang="fr-FR" dirty="0"/>
              <a:t>Immédiatement regroupés au Camp C et nantis de quelques nourritures, ils sont embarqués dans des</a:t>
            </a:r>
            <a:br>
              <a:rPr lang="fr-FR" dirty="0"/>
            </a:br>
            <a:r>
              <a:rPr lang="fr-FR" dirty="0"/>
              <a:t>camions. Un convoi s'ébranle en direction du carrefour </a:t>
            </a:r>
            <a:r>
              <a:rPr lang="fr-FR" dirty="0" err="1"/>
              <a:t>Bellicart</a:t>
            </a:r>
            <a:r>
              <a:rPr lang="fr-FR" dirty="0"/>
              <a:t> où l'attend un train de wagons à</a:t>
            </a:r>
            <a:br>
              <a:rPr lang="fr-FR" dirty="0"/>
            </a:br>
            <a:r>
              <a:rPr lang="fr-FR" dirty="0"/>
              <a:t>bestiaux. Ces sinistres wagons qui, tout à l'heure, tels des cercueils renfermeront à jamais leurs</a:t>
            </a:r>
            <a:br>
              <a:rPr lang="fr-FR" dirty="0"/>
            </a:br>
            <a:r>
              <a:rPr lang="fr-FR" dirty="0"/>
              <a:t>illusions et leurs rêves de liberté.</a:t>
            </a:r>
            <a:br>
              <a:rPr lang="fr-FR" dirty="0"/>
            </a:br>
            <a:r>
              <a:rPr lang="fr-FR" dirty="0"/>
              <a:t>Huit chevaux, 40 hommes ! Il n'y aura pas de chevaux, et les hommes ne seront pas quarante par</a:t>
            </a:r>
            <a:br>
              <a:rPr lang="fr-FR" dirty="0"/>
            </a:br>
            <a:r>
              <a:rPr lang="fr-FR" dirty="0"/>
              <a:t>wagon mais bien 80, 100, 110 voire 120 entassés comme des bestiaux. Un bruit de chaîne et de</a:t>
            </a:r>
            <a:br>
              <a:rPr lang="fr-FR" dirty="0"/>
            </a:br>
            <a:r>
              <a:rPr lang="fr-FR" dirty="0"/>
              <a:t>ferraille leur indique très vite que les portes sont bouclées comme celle d'un tombeau.</a:t>
            </a:r>
            <a:br>
              <a:rPr lang="fr-FR" dirty="0"/>
            </a:br>
            <a:r>
              <a:rPr lang="fr-FR" dirty="0"/>
              <a:t>La nuit tombe, pas un souffle d'air ne vient apporter le moindre soulagement aux prisonniers qui</a:t>
            </a:r>
            <a:br>
              <a:rPr lang="fr-FR" dirty="0"/>
            </a:br>
            <a:r>
              <a:rPr lang="fr-FR" dirty="0"/>
              <a:t>s'organisent comme ils peuvent dans leur nouvelle cellule autour d'un bidon destiné à servir de tinette.</a:t>
            </a:r>
            <a:br>
              <a:rPr lang="fr-FR" dirty="0"/>
            </a:br>
            <a:r>
              <a:rPr lang="fr-FR" dirty="0"/>
              <a:t>Les effluves émanant des corps en sueur se mêlant à la lourdeur d'air, d'entrée l'atmosphère est</a:t>
            </a:r>
            <a:br>
              <a:rPr lang="fr-FR" dirty="0"/>
            </a:br>
            <a:r>
              <a:rPr lang="fr-FR" dirty="0"/>
              <a:t>irrespirable. On entend déjà ici et là quelques vociférations doublées de gémissements émanant des</a:t>
            </a:r>
            <a:br>
              <a:rPr lang="fr-FR" dirty="0"/>
            </a:br>
            <a:r>
              <a:rPr lang="fr-FR" dirty="0"/>
              <a:t>vieillards et des malades qui déjà, réclament à boire, car vous vous en doutez bien, pas la moindre</a:t>
            </a:r>
            <a:br>
              <a:rPr lang="fr-FR" dirty="0"/>
            </a:br>
            <a:r>
              <a:rPr lang="fr-FR" dirty="0"/>
              <a:t>goutte d'eau n'a été embarquée dans ces wagons infernaux. La nuit s'écoule lentement... lentement, et</a:t>
            </a:r>
            <a:br>
              <a:rPr lang="fr-FR" dirty="0"/>
            </a:br>
            <a:r>
              <a:rPr lang="fr-FR" dirty="0"/>
              <a:t>la fraîcheur tant espérée ne tombe toujours pas sur le convoi immobilisé.</a:t>
            </a:r>
            <a:br>
              <a:rPr lang="fr-FR" dirty="0"/>
            </a:br>
            <a:r>
              <a:rPr lang="fr-FR" dirty="0"/>
              <a:t>Au petit matin, enfin il s'ébranle. Un air bienfaisant pénètre par le vasistas grillagés de fils de fer</a:t>
            </a:r>
            <a:br>
              <a:rPr lang="fr-FR" dirty="0"/>
            </a:br>
            <a:r>
              <a:rPr lang="fr-FR" dirty="0"/>
              <a:t>barbelés. L'espoir renaît... pas pour longtemps car à la fraîcheur matinale succède bientôt l'étuve. Au</a:t>
            </a:r>
            <a:br>
              <a:rPr lang="fr-FR" dirty="0"/>
            </a:br>
            <a:r>
              <a:rPr lang="fr-FR" dirty="0"/>
              <a:t>fils des kilomètres, les tinettes se remplissent. Vociférations et gémissements redoublent, des bagarres</a:t>
            </a:r>
            <a:br>
              <a:rPr lang="fr-FR" dirty="0"/>
            </a:br>
            <a:r>
              <a:rPr lang="fr-FR" dirty="0"/>
              <a:t>se déchaînent, il arrive même que des couteaux initialement camouflés pour déclouer une planche de</a:t>
            </a:r>
            <a:br>
              <a:rPr lang="fr-FR" dirty="0"/>
            </a:br>
            <a:r>
              <a:rPr lang="fr-FR" dirty="0"/>
              <a:t>wagon dans un but d'évasion servent à faire respecter la loi de la jungle qui petit à petit s'instaure</a:t>
            </a:r>
            <a:endParaRPr lang="fr-FR" b="1" dirty="0">
              <a:effectLst/>
            </a:endParaRP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18</a:t>
            </a:fld>
            <a:endParaRPr lang="fr-FR"/>
          </a:p>
        </p:txBody>
      </p:sp>
    </p:spTree>
    <p:extLst>
      <p:ext uri="{BB962C8B-B14F-4D97-AF65-F5344CB8AC3E}">
        <p14:creationId xmlns:p14="http://schemas.microsoft.com/office/powerpoint/2010/main" val="430476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 </a:t>
            </a:r>
            <a:r>
              <a:rPr lang="fr-FR" b="1" dirty="0" smtClean="0"/>
              <a:t>nuit de Cristal</a:t>
            </a:r>
            <a:r>
              <a:rPr lang="fr-FR" dirty="0" smtClean="0"/>
              <a:t> (en </a:t>
            </a:r>
            <a:r>
              <a:rPr lang="fr-FR" dirty="0" smtClean="0">
                <a:hlinkClick r:id="rId3" tooltip="Allemand"/>
              </a:rPr>
              <a:t>allemand</a:t>
            </a:r>
            <a:r>
              <a:rPr lang="fr-FR" dirty="0" smtClean="0"/>
              <a:t> « </a:t>
            </a:r>
            <a:r>
              <a:rPr lang="fr-FR" i="1" dirty="0" err="1" smtClean="0"/>
              <a:t>Reichskristallnacht</a:t>
            </a:r>
            <a:r>
              <a:rPr lang="fr-FR" dirty="0" smtClean="0"/>
              <a:t> ») est le </a:t>
            </a:r>
            <a:r>
              <a:rPr lang="fr-FR" dirty="0" smtClean="0">
                <a:hlinkClick r:id="rId4" tooltip="Pogrom"/>
              </a:rPr>
              <a:t>pogrom</a:t>
            </a:r>
            <a:r>
              <a:rPr lang="fr-FR" dirty="0" smtClean="0"/>
              <a:t> contre les </a:t>
            </a:r>
            <a:r>
              <a:rPr lang="fr-FR" dirty="0" smtClean="0">
                <a:hlinkClick r:id="rId5" tooltip="Juifs"/>
              </a:rPr>
              <a:t>Juifs</a:t>
            </a:r>
            <a:r>
              <a:rPr lang="fr-FR" dirty="0" smtClean="0"/>
              <a:t> du </a:t>
            </a:r>
            <a:r>
              <a:rPr lang="fr-FR" dirty="0" smtClean="0">
                <a:hlinkClick r:id="rId6" tooltip="Troisième Reich"/>
              </a:rPr>
              <a:t>Troisième Reich</a:t>
            </a:r>
            <a:r>
              <a:rPr lang="fr-FR" dirty="0" smtClean="0"/>
              <a:t> qui se déroula dans la nuit du </a:t>
            </a:r>
            <a:r>
              <a:rPr lang="fr-FR" dirty="0" smtClean="0">
                <a:hlinkClick r:id="rId7" tooltip="9 novembre"/>
              </a:rPr>
              <a:t>9</a:t>
            </a:r>
            <a:r>
              <a:rPr lang="fr-FR" dirty="0" smtClean="0"/>
              <a:t> au </a:t>
            </a:r>
            <a:r>
              <a:rPr lang="fr-FR" dirty="0" smtClean="0">
                <a:hlinkClick r:id="rId8" tooltip="10 novembre"/>
              </a:rPr>
              <a:t>10</a:t>
            </a:r>
            <a:r>
              <a:rPr lang="fr-FR" dirty="0" smtClean="0"/>
              <a:t> </a:t>
            </a:r>
            <a:r>
              <a:rPr lang="fr-FR" dirty="0" smtClean="0">
                <a:hlinkClick r:id="rId9" tooltip="Novembre 1938"/>
              </a:rPr>
              <a:t>novembre</a:t>
            </a:r>
            <a:r>
              <a:rPr lang="fr-FR" dirty="0" smtClean="0"/>
              <a:t> </a:t>
            </a:r>
            <a:r>
              <a:rPr lang="fr-FR" dirty="0" smtClean="0">
                <a:hlinkClick r:id="rId10" tooltip="1938"/>
              </a:rPr>
              <a:t>1938</a:t>
            </a:r>
            <a:r>
              <a:rPr lang="fr-FR" dirty="0" smtClean="0"/>
              <a:t> et dans la journée qui suivit. Ce pogrom a été présenté par les responsables </a:t>
            </a:r>
            <a:r>
              <a:rPr lang="fr-FR" dirty="0" smtClean="0">
                <a:hlinkClick r:id="rId11" tooltip="Nazisme"/>
              </a:rPr>
              <a:t>nazis</a:t>
            </a:r>
            <a:r>
              <a:rPr lang="fr-FR" dirty="0" smtClean="0"/>
              <a:t> comme une réaction spontanée de la population à la mort le 9 novembre 1938 d’</a:t>
            </a:r>
            <a:r>
              <a:rPr lang="fr-FR" dirty="0" smtClean="0">
                <a:hlinkClick r:id="rId12" tooltip="Ernst vom Rath"/>
              </a:rPr>
              <a:t>Ernst </a:t>
            </a:r>
            <a:r>
              <a:rPr lang="fr-FR" dirty="0" err="1" smtClean="0">
                <a:hlinkClick r:id="rId12" tooltip="Ernst vom Rath"/>
              </a:rPr>
              <a:t>vom</a:t>
            </a:r>
            <a:r>
              <a:rPr lang="fr-FR" dirty="0" smtClean="0">
                <a:hlinkClick r:id="rId12" tooltip="Ernst vom Rath"/>
              </a:rPr>
              <a:t> </a:t>
            </a:r>
            <a:r>
              <a:rPr lang="fr-FR" dirty="0" err="1" smtClean="0">
                <a:hlinkClick r:id="rId12" tooltip="Ernst vom Rath"/>
              </a:rPr>
              <a:t>Rath</a:t>
            </a:r>
            <a:r>
              <a:rPr lang="fr-FR" dirty="0" smtClean="0"/>
              <a:t>, un secrétaire de l'</a:t>
            </a:r>
            <a:r>
              <a:rPr lang="fr-FR" dirty="0" smtClean="0">
                <a:hlinkClick r:id="rId13" tooltip="Ambassade d'Allemagne en France"/>
              </a:rPr>
              <a:t>ambassade allemande à Paris</a:t>
            </a:r>
            <a:r>
              <a:rPr lang="fr-FR" dirty="0" smtClean="0"/>
              <a:t>, grièvement blessé deux jours plus tôt par </a:t>
            </a:r>
            <a:r>
              <a:rPr lang="fr-FR" dirty="0" smtClean="0">
                <a:hlinkClick r:id="rId14" tooltip="Herschel Grynszpan"/>
              </a:rPr>
              <a:t>Herschel </a:t>
            </a:r>
            <a:r>
              <a:rPr lang="fr-FR" dirty="0" err="1" smtClean="0">
                <a:hlinkClick r:id="rId14" tooltip="Herschel Grynszpan"/>
              </a:rPr>
              <a:t>Grynszpan</a:t>
            </a:r>
            <a:r>
              <a:rPr lang="fr-FR" dirty="0" smtClean="0"/>
              <a:t>, un jeune Juif polonais d'origine allemande. En fait, le pogrom fut ordonné par le chancelier du Reich, </a:t>
            </a:r>
            <a:r>
              <a:rPr lang="fr-FR" dirty="0" smtClean="0">
                <a:hlinkClick r:id="rId15" tooltip="Adolf Hitler"/>
              </a:rPr>
              <a:t>Adolf Hitler</a:t>
            </a:r>
            <a:r>
              <a:rPr lang="fr-FR" dirty="0" smtClean="0"/>
              <a:t>, organisé par </a:t>
            </a:r>
            <a:r>
              <a:rPr lang="fr-FR" dirty="0" smtClean="0">
                <a:hlinkClick r:id="rId16" tooltip="Joseph Goebbels"/>
              </a:rPr>
              <a:t>Joseph Goebbels</a:t>
            </a:r>
            <a:endParaRPr lang="fr-FR" dirty="0" smtClean="0"/>
          </a:p>
          <a:p>
            <a:r>
              <a:rPr lang="fr-FR" dirty="0" smtClean="0"/>
              <a:t>Le mot </a:t>
            </a:r>
            <a:r>
              <a:rPr lang="fr-FR" b="1" dirty="0" smtClean="0"/>
              <a:t>pogrom</a:t>
            </a:r>
            <a:r>
              <a:rPr lang="fr-FR" dirty="0" smtClean="0"/>
              <a:t> (d'origine </a:t>
            </a:r>
            <a:r>
              <a:rPr lang="fr-FR" dirty="0" smtClean="0">
                <a:hlinkClick r:id="rId17" tooltip="Russe"/>
              </a:rPr>
              <a:t>russe</a:t>
            </a:r>
            <a:r>
              <a:rPr lang="fr-FR" dirty="0" smtClean="0"/>
              <a:t> : </a:t>
            </a:r>
            <a:r>
              <a:rPr lang="fr-FR" dirty="0" err="1" smtClean="0"/>
              <a:t>погром</a:t>
            </a:r>
            <a:r>
              <a:rPr lang="fr-FR" dirty="0" smtClean="0"/>
              <a:t>) signifie </a:t>
            </a:r>
            <a:r>
              <a:rPr lang="fr-FR" i="1" dirty="0" smtClean="0"/>
              <a:t>détruire, piller</a:t>
            </a:r>
            <a:r>
              <a:rPr lang="fr-FR" dirty="0" smtClean="0"/>
              <a:t>. Il est utilisé spécifiquement dans plusieurs langues pour décrire les attaques accompagnées de pillages et d'effusion de sang contre les </a:t>
            </a:r>
            <a:r>
              <a:rPr lang="fr-FR" dirty="0" smtClean="0">
                <a:hlinkClick r:id="rId18" tooltip="Histoire des Juifs en Russie"/>
              </a:rPr>
              <a:t>Juifs en Russie</a:t>
            </a:r>
            <a:r>
              <a:rPr lang="fr-FR" dirty="0" smtClean="0"/>
              <a:t>, perpétrées par la majorité </a:t>
            </a:r>
            <a:r>
              <a:rPr lang="fr-FR" dirty="0" smtClean="0">
                <a:hlinkClick r:id="rId19" tooltip="Chrétien"/>
              </a:rPr>
              <a:t>chrétienne</a:t>
            </a:r>
            <a:r>
              <a:rPr lang="fr-FR" dirty="0" smtClean="0"/>
              <a:t>, sans réaction des autorités ou avec leur assentiment,</a:t>
            </a:r>
          </a:p>
          <a:p>
            <a:endParaRPr lang="fr-FR" dirty="0" smtClean="0"/>
          </a:p>
          <a:p>
            <a:r>
              <a:rPr lang="fr-FR" dirty="0" smtClean="0"/>
              <a:t>L’entrée en guerre contre l’URSS, le 22 juin 1941, entraîne la déportation de milliers de prisonniers de guerre soviétiques. Le traitement particulièrement odieux qui leur est réservé par les SS suscite, le 18 octobre 1941, une réaction spontanée de solidarité de la part des autres détenus</a:t>
            </a:r>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19</a:t>
            </a:fld>
            <a:endParaRPr lang="fr-FR"/>
          </a:p>
        </p:txBody>
      </p:sp>
    </p:spTree>
    <p:extLst>
      <p:ext uri="{BB962C8B-B14F-4D97-AF65-F5344CB8AC3E}">
        <p14:creationId xmlns:p14="http://schemas.microsoft.com/office/powerpoint/2010/main" val="161689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Ce plan peut être modifié en fonction de votre intervention;</a:t>
            </a:r>
          </a:p>
          <a:p>
            <a:r>
              <a:rPr lang="fr-FR" dirty="0" smtClean="0"/>
              <a:t>La partie 3 « un peu d’histoire » peut être supprimée  selon le public</a:t>
            </a:r>
          </a:p>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a:t>
            </a:fld>
            <a:endParaRPr lang="fr-FR"/>
          </a:p>
        </p:txBody>
      </p:sp>
    </p:spTree>
    <p:extLst>
      <p:ext uri="{BB962C8B-B14F-4D97-AF65-F5344CB8AC3E}">
        <p14:creationId xmlns:p14="http://schemas.microsoft.com/office/powerpoint/2010/main" val="1878211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 DAW (ateliers allemands d’armement), la </a:t>
            </a:r>
            <a:r>
              <a:rPr lang="fr-FR" dirty="0" err="1" smtClean="0"/>
              <a:t>Gustloff</a:t>
            </a:r>
            <a:r>
              <a:rPr lang="fr-FR" dirty="0" smtClean="0"/>
              <a:t> qui fabrique des armes légères et la </a:t>
            </a:r>
            <a:r>
              <a:rPr lang="fr-FR" dirty="0" err="1" smtClean="0"/>
              <a:t>Mibau</a:t>
            </a:r>
            <a:r>
              <a:rPr lang="fr-FR" dirty="0" smtClean="0"/>
              <a:t>-Siemens qui fabrique des pièces de précision pour les V2.</a:t>
            </a:r>
          </a:p>
          <a:p>
            <a:r>
              <a:rPr lang="fr-FR" dirty="0" smtClean="0"/>
              <a:t>Dora. qui deviendra, le 29 octobre 1944, un camp de concentration autonome, centre de production et d’assemblage des fusées V1 et V2</a:t>
            </a:r>
          </a:p>
          <a:p>
            <a:endParaRPr lang="fr-FR" dirty="0" smtClean="0"/>
          </a:p>
          <a:p>
            <a:r>
              <a:rPr lang="fr-FR" dirty="0" smtClean="0"/>
              <a:t>A l’époque des grands transports d’évacuation, venus des camps de l’Est, au fur et à mesure de l’avance des troupes soviétiques. L’effectif du camp passe de 55 473 détenus en octobre 1944 à 63 048 fin décembre. Avec l’évacuation d’Auschwitz et de Gross </a:t>
            </a:r>
            <a:r>
              <a:rPr lang="fr-FR" dirty="0" err="1" smtClean="0"/>
              <a:t>Rosen</a:t>
            </a:r>
            <a:r>
              <a:rPr lang="fr-FR" dirty="0" smtClean="0"/>
              <a:t> en janvier et février 1945, le camp compte 86 232 détenus. Les nouveaux arrivés sont entassés au petit camp ou envoyés au percement de nouveaux tunnels dans les </a:t>
            </a:r>
            <a:r>
              <a:rPr lang="fr-FR" dirty="0" err="1" smtClean="0"/>
              <a:t>Kommandos</a:t>
            </a:r>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20</a:t>
            </a:fld>
            <a:endParaRPr lang="fr-FR"/>
          </a:p>
        </p:txBody>
      </p:sp>
    </p:spTree>
    <p:extLst>
      <p:ext uri="{BB962C8B-B14F-4D97-AF65-F5344CB8AC3E}">
        <p14:creationId xmlns:p14="http://schemas.microsoft.com/office/powerpoint/2010/main" val="3813390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21</a:t>
            </a:fld>
            <a:endParaRPr lang="fr-FR"/>
          </a:p>
        </p:txBody>
      </p:sp>
    </p:spTree>
    <p:extLst>
      <p:ext uri="{BB962C8B-B14F-4D97-AF65-F5344CB8AC3E}">
        <p14:creationId xmlns:p14="http://schemas.microsoft.com/office/powerpoint/2010/main" val="479784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Un exemple de résistance à Buchenwald</a:t>
            </a:r>
            <a:endParaRPr lang="fr-FR" dirty="0" smtClean="0"/>
          </a:p>
          <a:p>
            <a:r>
              <a:rPr lang="fr-FR" dirty="0" smtClean="0"/>
              <a:t>« Georges </a:t>
            </a:r>
            <a:r>
              <a:rPr lang="fr-FR" dirty="0" err="1" smtClean="0"/>
              <a:t>Angéli</a:t>
            </a:r>
            <a:r>
              <a:rPr lang="fr-FR" dirty="0" smtClean="0"/>
              <a:t> est déporté à Buchenwald en 1943. Il est affecté au </a:t>
            </a:r>
            <a:r>
              <a:rPr lang="fr-FR" dirty="0" err="1" smtClean="0"/>
              <a:t>Kommando</a:t>
            </a:r>
            <a:r>
              <a:rPr lang="fr-FR" dirty="0" smtClean="0"/>
              <a:t> photos. Ses investigations le conduisent à découvrir des albums renfermant des documents officiels nazis qui illustrent l’organisation d’un camp de concentration . Il répertorie les numéros des photos  les plus parlantes avec l’intention de les développer quand l’occasion lui en sera offerte. Il découvre aussi dans le faux grenier des appareils photos amateurs et subtilise deux pellicules. Un dimanche après-midi de juin 1944, dissimulant l’appareil dans du papier journal, il prend des clichés du camp avec l’aide de ses camarades José </a:t>
            </a:r>
            <a:r>
              <a:rPr lang="fr-FR" dirty="0" err="1" smtClean="0"/>
              <a:t>Fosty</a:t>
            </a:r>
            <a:r>
              <a:rPr lang="fr-FR" dirty="0" smtClean="0"/>
              <a:t>, Raymond </a:t>
            </a:r>
            <a:r>
              <a:rPr lang="fr-FR" dirty="0" err="1" smtClean="0"/>
              <a:t>Montégut</a:t>
            </a:r>
            <a:r>
              <a:rPr lang="fr-FR" dirty="0" smtClean="0"/>
              <a:t> et André Maes (qui simulent une dispute pour attirer sur eux l’attention afin de laisser Georges </a:t>
            </a:r>
            <a:r>
              <a:rPr lang="fr-FR" dirty="0" err="1" smtClean="0"/>
              <a:t>Angéli</a:t>
            </a:r>
            <a:r>
              <a:rPr lang="fr-FR" dirty="0" smtClean="0"/>
              <a:t> libre de ses mouvements). Ces vues du petit camp et du grand camp, le crématoire, le poste d’entrée, l’arbre de Goethe avec la cuisine et le magasin d’habillement deviendront des témoignages accablants. »</a:t>
            </a:r>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22</a:t>
            </a:fld>
            <a:endParaRPr lang="fr-FR"/>
          </a:p>
        </p:txBody>
      </p:sp>
    </p:spTree>
    <p:extLst>
      <p:ext uri="{BB962C8B-B14F-4D97-AF65-F5344CB8AC3E}">
        <p14:creationId xmlns:p14="http://schemas.microsoft.com/office/powerpoint/2010/main" val="3799899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photos pendant l’internement sont rares, </a:t>
            </a:r>
          </a:p>
          <a:p>
            <a:r>
              <a:rPr lang="fr-FR" dirty="0" smtClean="0"/>
              <a:t>Ces quelques photos ont été prises au moment de la libération par mes troupes alliées </a:t>
            </a:r>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23</a:t>
            </a:fld>
            <a:endParaRPr lang="fr-FR"/>
          </a:p>
        </p:txBody>
      </p:sp>
    </p:spTree>
    <p:extLst>
      <p:ext uri="{BB962C8B-B14F-4D97-AF65-F5344CB8AC3E}">
        <p14:creationId xmlns:p14="http://schemas.microsoft.com/office/powerpoint/2010/main" val="349533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81050" y="876300"/>
            <a:ext cx="5010150" cy="3759200"/>
          </a:xfrm>
        </p:spPr>
      </p:sp>
      <p:sp>
        <p:nvSpPr>
          <p:cNvPr id="3" name="Espace réservé des commentaires 2"/>
          <p:cNvSpPr>
            <a:spLocks noGrp="1"/>
          </p:cNvSpPr>
          <p:nvPr>
            <p:ph type="body" idx="1"/>
          </p:nvPr>
        </p:nvSpPr>
        <p:spPr/>
        <p:txBody>
          <a:bodyPr>
            <a:normAutofit/>
          </a:bodyPr>
          <a:lstStyle/>
          <a:p>
            <a:r>
              <a:rPr lang="fr-FR" dirty="0" smtClean="0"/>
              <a:t>Les photos pendant l’internement sont rares, </a:t>
            </a:r>
          </a:p>
          <a:p>
            <a:r>
              <a:rPr lang="fr-FR" dirty="0" smtClean="0"/>
              <a:t>Ces quelques photos ont été prises au moment de la libération par mes troupes alliées </a:t>
            </a:r>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24</a:t>
            </a:fld>
            <a:endParaRPr lang="fr-FR"/>
          </a:p>
        </p:txBody>
      </p:sp>
    </p:spTree>
    <p:extLst>
      <p:ext uri="{BB962C8B-B14F-4D97-AF65-F5344CB8AC3E}">
        <p14:creationId xmlns:p14="http://schemas.microsoft.com/office/powerpoint/2010/main" val="3548028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81050" y="876300"/>
            <a:ext cx="5010150" cy="3759200"/>
          </a:xfrm>
        </p:spPr>
      </p:sp>
      <p:sp>
        <p:nvSpPr>
          <p:cNvPr id="3" name="Espace réservé des commentaires 2"/>
          <p:cNvSpPr>
            <a:spLocks noGrp="1"/>
          </p:cNvSpPr>
          <p:nvPr>
            <p:ph type="body" idx="1"/>
          </p:nvPr>
        </p:nvSpPr>
        <p:spPr/>
        <p:txBody>
          <a:bodyPr>
            <a:normAutofit/>
          </a:bodyPr>
          <a:lstStyle/>
          <a:p>
            <a:r>
              <a:rPr lang="fr-FR" dirty="0" smtClean="0"/>
              <a:t>Les photos pendant l’internement sont rares, </a:t>
            </a:r>
          </a:p>
          <a:p>
            <a:r>
              <a:rPr lang="fr-FR" dirty="0" smtClean="0"/>
              <a:t>Ces quelques photos ont été prises au moment de la libération par mes troupes alliées </a:t>
            </a:r>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25</a:t>
            </a:fld>
            <a:endParaRPr lang="fr-FR"/>
          </a:p>
        </p:txBody>
      </p:sp>
    </p:spTree>
    <p:extLst>
      <p:ext uri="{BB962C8B-B14F-4D97-AF65-F5344CB8AC3E}">
        <p14:creationId xmlns:p14="http://schemas.microsoft.com/office/powerpoint/2010/main" val="304088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39800" y="752475"/>
            <a:ext cx="5010150" cy="3759200"/>
          </a:xfrm>
        </p:spPr>
      </p:sp>
      <p:sp>
        <p:nvSpPr>
          <p:cNvPr id="3" name="Espace réservé des commentaires 2"/>
          <p:cNvSpPr>
            <a:spLocks noGrp="1"/>
          </p:cNvSpPr>
          <p:nvPr>
            <p:ph type="body" idx="1"/>
          </p:nvPr>
        </p:nvSpPr>
        <p:spPr/>
        <p:txBody>
          <a:bodyPr>
            <a:normAutofit/>
          </a:bodyPr>
          <a:lstStyle/>
          <a:p>
            <a:r>
              <a:rPr lang="fr-FR" sz="1400" b="1" dirty="0" smtClean="0"/>
              <a:t>A la  question : Pouvaient ils se révolter? </a:t>
            </a:r>
          </a:p>
          <a:p>
            <a:r>
              <a:rPr lang="fr-FR" sz="1400" b="1" dirty="0" smtClean="0"/>
              <a:t>Quasi impossible Ceinture de  barbelés électrifiés, miradors, et  tenue rayée et faiblesse des déportés !!</a:t>
            </a:r>
          </a:p>
          <a:p>
            <a:r>
              <a:rPr lang="fr-FR" sz="1400" b="1" dirty="0" smtClean="0"/>
              <a:t>1 seul cas : </a:t>
            </a:r>
          </a:p>
          <a:p>
            <a:r>
              <a:rPr lang="fr-FR" sz="1400" b="1" dirty="0" smtClean="0"/>
              <a:t>La révolte du </a:t>
            </a:r>
            <a:r>
              <a:rPr lang="fr-FR" sz="1400" b="1" dirty="0" err="1" smtClean="0"/>
              <a:t>Sonderkommando</a:t>
            </a:r>
            <a:r>
              <a:rPr lang="fr-FR" sz="1400" b="1" dirty="0" smtClean="0"/>
              <a:t> d’Auschwitz II-Birkenau </a:t>
            </a:r>
          </a:p>
          <a:p>
            <a:r>
              <a:rPr lang="fr-FR" dirty="0" smtClean="0"/>
              <a:t>Le 7 octobre 1944, les hommes du </a:t>
            </a:r>
            <a:r>
              <a:rPr lang="fr-FR" dirty="0" err="1" smtClean="0"/>
              <a:t>Sonderkommando</a:t>
            </a:r>
            <a:r>
              <a:rPr lang="fr-FR" dirty="0" smtClean="0"/>
              <a:t> d’Auschwitz détruisent les crématoires III et IV du camp. Dans l’enfer de la Solution finale, ces résistants donnent ainsi le signal de la révolte. Grâce aux «rouleaux d’Auschwitz», leur témoignage est parvenu jusqu’à nous</a:t>
            </a:r>
            <a:r>
              <a:rPr lang="fr-FR" sz="1400" dirty="0" smtClean="0"/>
              <a:t>.</a:t>
            </a:r>
            <a:endParaRPr lang="fr-FR" dirty="0" smtClean="0"/>
          </a:p>
          <a:p>
            <a:r>
              <a:rPr lang="fr-FR" dirty="0" smtClean="0"/>
              <a:t>nous avons décidé qu’il fallait qu’un but soit fixé », écrit </a:t>
            </a:r>
            <a:r>
              <a:rPr lang="fr-FR" dirty="0" err="1" smtClean="0"/>
              <a:t>Zalman</a:t>
            </a:r>
            <a:r>
              <a:rPr lang="fr-FR" dirty="0" smtClean="0"/>
              <a:t> </a:t>
            </a:r>
            <a:r>
              <a:rPr lang="fr-FR" dirty="0" err="1" smtClean="0"/>
              <a:t>Lewental</a:t>
            </a:r>
            <a:r>
              <a:rPr lang="fr-FR" dirty="0" smtClean="0"/>
              <a:t> dans les Rouleaux d’Auschwitz (1), manuscrits en yiddish écrits nuit après nuit et enterrés dans la glaise des crématoires II et III. C’est le 7 octobre 1944 que le </a:t>
            </a:r>
            <a:r>
              <a:rPr lang="fr-FR" dirty="0" err="1" smtClean="0"/>
              <a:t>Sonderkommando</a:t>
            </a:r>
            <a:r>
              <a:rPr lang="fr-FR" dirty="0" smtClean="0"/>
              <a:t> passe à l’action, fait sauter le crématoire IV et met le feu au crématoire III. Croyant l’insurrection générale commencée, les déportés courent vers les fils barbelés. Les hommes du </a:t>
            </a:r>
            <a:r>
              <a:rPr lang="fr-FR" dirty="0" err="1" smtClean="0"/>
              <a:t>Sonderkommando</a:t>
            </a:r>
            <a:r>
              <a:rPr lang="fr-FR" dirty="0" smtClean="0"/>
              <a:t> du crématoire I se sacrifient alors, prennent le temps de couper les barbelés, renoncent à s’enfuir et attirent à eux les SS. Les fugitifs sont tués dans les combats ou après avoir été repris. Joseph </a:t>
            </a:r>
            <a:r>
              <a:rPr lang="fr-FR" dirty="0" err="1" smtClean="0"/>
              <a:t>Warszawski</a:t>
            </a:r>
            <a:r>
              <a:rPr lang="fr-FR" dirty="0" smtClean="0"/>
              <a:t> est tué. Jacques </a:t>
            </a:r>
            <a:r>
              <a:rPr lang="fr-FR" dirty="0" err="1" smtClean="0"/>
              <a:t>Handelsman</a:t>
            </a:r>
            <a:r>
              <a:rPr lang="fr-FR" dirty="0" smtClean="0"/>
              <a:t> est capturé alors qu’il allait faire sauter le crématoire II. Il est torturé puis exécuté. Le crématoire IV, endommagé de façon irréparable, ne fut plus utilisé. Le 7 novembre 1944, les nazis détruisent la chambre à gaz qui témoigne de leurs crimes. Le 5 janvier 1945, quatre jeunes femmes qui avaient introduit la poudre sont pendues devant toutes les femmes du camp après avoir été torturées (3).Armée rouge mais avait finalement été retardée.</a:t>
            </a:r>
          </a:p>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26</a:t>
            </a:fld>
            <a:endParaRPr lang="fr-FR"/>
          </a:p>
        </p:txBody>
      </p:sp>
    </p:spTree>
    <p:extLst>
      <p:ext uri="{BB962C8B-B14F-4D97-AF65-F5344CB8AC3E}">
        <p14:creationId xmlns:p14="http://schemas.microsoft.com/office/powerpoint/2010/main" val="383485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27</a:t>
            </a:fld>
            <a:endParaRPr lang="fr-FR"/>
          </a:p>
        </p:txBody>
      </p:sp>
    </p:spTree>
    <p:extLst>
      <p:ext uri="{BB962C8B-B14F-4D97-AF65-F5344CB8AC3E}">
        <p14:creationId xmlns:p14="http://schemas.microsoft.com/office/powerpoint/2010/main" val="1038284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28</a:t>
            </a:fld>
            <a:endParaRPr lang="fr-FR"/>
          </a:p>
        </p:txBody>
      </p:sp>
    </p:spTree>
    <p:extLst>
      <p:ext uri="{BB962C8B-B14F-4D97-AF65-F5344CB8AC3E}">
        <p14:creationId xmlns:p14="http://schemas.microsoft.com/office/powerpoint/2010/main" val="4173627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29</a:t>
            </a:fld>
            <a:endParaRPr lang="fr-FR"/>
          </a:p>
        </p:txBody>
      </p:sp>
    </p:spTree>
    <p:extLst>
      <p:ext uri="{BB962C8B-B14F-4D97-AF65-F5344CB8AC3E}">
        <p14:creationId xmlns:p14="http://schemas.microsoft.com/office/powerpoint/2010/main" val="323177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Courrier  de Mathurin racontant  son arrestation, sa condamnation et l’affaire des « patates » à Neu-Stassfurt</a:t>
            </a:r>
          </a:p>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a:t>
            </a:fld>
            <a:endParaRPr lang="fr-FR"/>
          </a:p>
        </p:txBody>
      </p:sp>
    </p:spTree>
    <p:extLst>
      <p:ext uri="{BB962C8B-B14F-4D97-AF65-F5344CB8AC3E}">
        <p14:creationId xmlns:p14="http://schemas.microsoft.com/office/powerpoint/2010/main" val="1539341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u="sng" dirty="0" smtClean="0"/>
              <a:t>Une anecdote à ce sujet</a:t>
            </a:r>
            <a:r>
              <a:rPr lang="fr-FR" dirty="0" smtClean="0"/>
              <a:t>. Devant la cuisine il y avait un trou dans lequel le cuistot SS jetait les épluchures. Dans ce trou, il ne manquait jamais de pisser. Cela ne nous empêchait pas, lorsque nous le pouvions, car c'était formellement défendu, (</a:t>
            </a:r>
            <a:r>
              <a:rPr lang="fr-FR" dirty="0" err="1" smtClean="0"/>
              <a:t>verboten</a:t>
            </a:r>
            <a:r>
              <a:rPr lang="fr-FR" dirty="0" smtClean="0"/>
              <a:t>) d'aller ramasser ces épluchures et de les manger dans l'état où nous les trouvions. Si nous avions la chance d’en trouver qui soient un peu épaisses, nous les glissions dans le poêle central de la chambrée (tiens, j'ai omis de vous en parler, il y en avait un) et nous avions l'impression de manger des frites</a:t>
            </a:r>
          </a:p>
          <a:p>
            <a:endParaRPr lang="fr-FR" dirty="0" smtClean="0"/>
          </a:p>
          <a:p>
            <a:r>
              <a:rPr lang="fr-FR" dirty="0" smtClean="0"/>
              <a:t>Autre anecdote: </a:t>
            </a:r>
          </a:p>
          <a:p>
            <a:r>
              <a:rPr lang="fr-FR" dirty="0" smtClean="0"/>
              <a:t>De Royer Mathurin: </a:t>
            </a:r>
          </a:p>
          <a:p>
            <a:r>
              <a:rPr lang="fr-FR" dirty="0" smtClean="0"/>
              <a:t>« Ceux qui travaillaient en surface avaient l’avantage de pouvoir ramasser quelques betteraves ou pissenlits  sur chemin du retour du travail  attention  aux coups de schlagues !!</a:t>
            </a:r>
          </a:p>
          <a:p>
            <a:r>
              <a:rPr lang="fr-FR" dirty="0" smtClean="0"/>
              <a:t>Nous les Bretons étions bien connus (nous nous parlions en breton) mais c’est  surtout après le vol des patates  du silo.  j’avais fait une réserve sous mon lit en découpant une trappe  . Certains camarades furent surpris en train de voler des patates dans le magasin et la cuisine , ces derniers ont dénoncé la baraque et les SS sont venus nous chercher pour constater le vol et nous ont fait sortir, mais je suis resté planqué dans la baraque, une sentinelle est venue nous chercher pour le travail, et là j’ai vu les copains alignés devant les barbelés et recevaient des coups de schlague , je n’étais pas  tranquille de toute la journée et je leur ai donc réservé ma ration de pain et quelques betteraves.</a:t>
            </a:r>
          </a:p>
          <a:p>
            <a:r>
              <a:rPr lang="fr-FR" dirty="0" smtClean="0"/>
              <a:t>Au retour du travail le commandant arrête le groupe en disant qu’il y avait un autre qui avait fait partie du vol. ils </a:t>
            </a:r>
            <a:r>
              <a:rPr lang="fr-FR" dirty="0" err="1" smtClean="0"/>
              <a:t>ils</a:t>
            </a:r>
            <a:r>
              <a:rPr lang="fr-FR" dirty="0" smtClean="0"/>
              <a:t> interrogèrent les copains mais aucun ne m’a dénoncé. </a:t>
            </a:r>
          </a:p>
          <a:p>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30</a:t>
            </a:fld>
            <a:endParaRPr lang="fr-FR"/>
          </a:p>
        </p:txBody>
      </p:sp>
    </p:spTree>
    <p:extLst>
      <p:ext uri="{BB962C8B-B14F-4D97-AF65-F5344CB8AC3E}">
        <p14:creationId xmlns:p14="http://schemas.microsoft.com/office/powerpoint/2010/main" val="4035104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31</a:t>
            </a:fld>
            <a:endParaRPr lang="fr-FR"/>
          </a:p>
        </p:txBody>
      </p:sp>
    </p:spTree>
    <p:extLst>
      <p:ext uri="{BB962C8B-B14F-4D97-AF65-F5344CB8AC3E}">
        <p14:creationId xmlns:p14="http://schemas.microsoft.com/office/powerpoint/2010/main" val="1187102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500" b="1" i="1" u="sng" dirty="0"/>
              <a:t>Récit des frères </a:t>
            </a:r>
            <a:r>
              <a:rPr lang="fr-FR" sz="1500" b="1" i="1" u="sng" dirty="0" err="1"/>
              <a:t>michaut</a:t>
            </a:r>
            <a:endParaRPr lang="fr-FR" sz="1500" b="1" i="1" u="sng" dirty="0"/>
          </a:p>
          <a:p>
            <a:r>
              <a:rPr lang="fr-FR" dirty="0" smtClean="0"/>
              <a:t>La nuit a été courte et nous sommes tous réveillés avant le réveil « officiel ». L’aube du 11 avril ne tarde pas à poindre et le réveil sonne aussitôt. Nous nous préparons tous : les couvertures sont roulées et les musettes prêtes à être enfilées au premier signal.</a:t>
            </a:r>
          </a:p>
          <a:p>
            <a:r>
              <a:rPr lang="fr-FR" dirty="0" smtClean="0"/>
              <a:t> A 5 heures nous sommes tous rassemblés sur la place d’appel, les Français d’un côté, les Russes et les Polonais de l’autre. Nous sommes au total 650 environ, répartis ainsi : 380 Français, 230 Polonais et une cinquantaine de Russes.</a:t>
            </a:r>
          </a:p>
          <a:p>
            <a:r>
              <a:rPr lang="fr-FR" dirty="0" smtClean="0"/>
              <a:t>Le rapport-</a:t>
            </a:r>
            <a:r>
              <a:rPr lang="fr-FR" dirty="0" err="1" smtClean="0"/>
              <a:t>fuehrer</a:t>
            </a:r>
            <a:r>
              <a:rPr lang="fr-FR" dirty="0" smtClean="0"/>
              <a:t> nous dit :</a:t>
            </a:r>
          </a:p>
          <a:p>
            <a:r>
              <a:rPr lang="fr-FR" dirty="0" smtClean="0"/>
              <a:t>« Nous allons partir et je vous recommande la plus grande discipline. Tout écart sera puni sévèrement. Nous serons obligés de marcher assez dur les trois premiers jours, après quoi nous pourrons nous reposer et continuerons le voyage plus lentement. Tout a été prévu pour ne pas rendre la marche trop pénible, les malades et les infirmes pourront prendre place dans une voiture, mais un contrôle sévère aura lieu, ne peuvent prendre place dans cette voiture que les malades et infirmes reconnus ».</a:t>
            </a:r>
          </a:p>
          <a:p>
            <a:r>
              <a:rPr lang="fr-FR" dirty="0" smtClean="0"/>
              <a:t>La voiture est entrée dans le camp et déjà sortent des rangs quantités de camarades qui espèrent être acceptés parmi les éclopés. Grosse agitation autour de la voiture.</a:t>
            </a:r>
          </a:p>
          <a:p>
            <a:r>
              <a:rPr lang="fr-FR" b="1" dirty="0" smtClean="0"/>
              <a:t>Commentaires </a:t>
            </a:r>
            <a:r>
              <a:rPr lang="fr-FR" dirty="0" smtClean="0"/>
              <a:t>:</a:t>
            </a:r>
          </a:p>
          <a:p>
            <a:r>
              <a:rPr lang="fr-FR" dirty="0" smtClean="0"/>
              <a:t>La voiture s’est révélée être un tombereau. Y prirent place outre quelques malades et infirmes des droits communs non éclopés.  Le 17 avril ils furent tous abattus sur la route à l’exception d’un seul.</a:t>
            </a: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32</a:t>
            </a:fld>
            <a:endParaRPr lang="fr-FR"/>
          </a:p>
        </p:txBody>
      </p:sp>
    </p:spTree>
    <p:extLst>
      <p:ext uri="{BB962C8B-B14F-4D97-AF65-F5344CB8AC3E}">
        <p14:creationId xmlns:p14="http://schemas.microsoft.com/office/powerpoint/2010/main" val="192234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Cette marche fut décidée par allemands qui fuyaient devant l’avancé des forces alliées;</a:t>
            </a:r>
          </a:p>
          <a:p>
            <a:r>
              <a:rPr lang="fr-FR" dirty="0" smtClean="0"/>
              <a:t>Par contre ils se dirigeaient vers l’Est avec en face l’arrivée des troupes russes</a:t>
            </a:r>
          </a:p>
          <a:p>
            <a:endParaRPr lang="fr-FR" dirty="0" smtClean="0"/>
          </a:p>
          <a:p>
            <a:r>
              <a:rPr lang="fr-FR" dirty="0"/>
              <a:t>A l'hiver 1944-45, les nazis vidèrent les camps de la mort, embarquant leurs prisonniers dans des "</a:t>
            </a:r>
            <a:r>
              <a:rPr lang="fr-FR" i="1" dirty="0"/>
              <a:t>marches de la mort</a:t>
            </a:r>
            <a:r>
              <a:rPr lang="fr-FR" dirty="0"/>
              <a:t>" qui firent des dizaines de milliers de victimes. Les archives de Bad </a:t>
            </a:r>
            <a:r>
              <a:rPr lang="fr-FR" dirty="0" err="1"/>
              <a:t>Arolsen</a:t>
            </a:r>
            <a:r>
              <a:rPr lang="fr-FR" dirty="0"/>
              <a:t> retracent entre autres cet épisode tragique</a:t>
            </a:r>
            <a:r>
              <a:rPr lang="fr-FR" dirty="0" smtClean="0"/>
              <a:t>.</a:t>
            </a:r>
          </a:p>
          <a:p>
            <a:endParaRPr lang="fr-FR" dirty="0"/>
          </a:p>
          <a:p>
            <a:r>
              <a:rPr lang="fr-FR" dirty="0"/>
              <a:t>"</a:t>
            </a:r>
            <a:r>
              <a:rPr lang="fr-FR" i="1" dirty="0"/>
              <a:t>Le camp doit être évacué immédiatement. Aucun prisonnier ne doit tomber vivant entre les mains de l'ennemi</a:t>
            </a:r>
            <a:r>
              <a:rPr lang="fr-FR" dirty="0"/>
              <a:t>." L'ordre manuscrit, daté du 14 avril 1945, est signé du chef de la Gestapo Heinrich Himmler et fait apparemment référence à Dachau.</a:t>
            </a:r>
          </a:p>
          <a:p>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33</a:t>
            </a:fld>
            <a:endParaRPr lang="fr-FR"/>
          </a:p>
        </p:txBody>
      </p:sp>
    </p:spTree>
    <p:extLst>
      <p:ext uri="{BB962C8B-B14F-4D97-AF65-F5344CB8AC3E}">
        <p14:creationId xmlns:p14="http://schemas.microsoft.com/office/powerpoint/2010/main" val="3902139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39800" y="752390"/>
            <a:ext cx="5010150" cy="3759200"/>
          </a:xfrm>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34</a:t>
            </a:fld>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851" y="2778696"/>
            <a:ext cx="2381250" cy="1609725"/>
          </a:xfrm>
          <a:prstGeom prst="rect">
            <a:avLst/>
          </a:prstGeom>
        </p:spPr>
      </p:pic>
    </p:spTree>
    <p:extLst>
      <p:ext uri="{BB962C8B-B14F-4D97-AF65-F5344CB8AC3E}">
        <p14:creationId xmlns:p14="http://schemas.microsoft.com/office/powerpoint/2010/main" val="1947258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81050" y="835025"/>
            <a:ext cx="5010150" cy="3759200"/>
          </a:xfrm>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35</a:t>
            </a:fld>
            <a:endParaRPr lang="fr-FR"/>
          </a:p>
        </p:txBody>
      </p:sp>
    </p:spTree>
    <p:extLst>
      <p:ext uri="{BB962C8B-B14F-4D97-AF65-F5344CB8AC3E}">
        <p14:creationId xmlns:p14="http://schemas.microsoft.com/office/powerpoint/2010/main" val="1450282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36</a:t>
            </a:fld>
            <a:endParaRPr lang="fr-FR"/>
          </a:p>
        </p:txBody>
      </p:sp>
    </p:spTree>
    <p:extLst>
      <p:ext uri="{BB962C8B-B14F-4D97-AF65-F5344CB8AC3E}">
        <p14:creationId xmlns:p14="http://schemas.microsoft.com/office/powerpoint/2010/main" val="1762587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SS trouvent dans la musette du  troisième  copain,  LEGRAND  une loque enveloppant les trippes du pauvre lapin. Sentence immédiate, il fut pendu à un arbre dans cette si jolie clairière !!</a:t>
            </a:r>
          </a:p>
          <a:p>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37</a:t>
            </a:fld>
            <a:endParaRPr lang="fr-FR"/>
          </a:p>
        </p:txBody>
      </p:sp>
    </p:spTree>
    <p:extLst>
      <p:ext uri="{BB962C8B-B14F-4D97-AF65-F5344CB8AC3E}">
        <p14:creationId xmlns:p14="http://schemas.microsoft.com/office/powerpoint/2010/main" val="2751115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38</a:t>
            </a:fld>
            <a:endParaRPr lang="fr-FR"/>
          </a:p>
        </p:txBody>
      </p:sp>
    </p:spTree>
    <p:extLst>
      <p:ext uri="{BB962C8B-B14F-4D97-AF65-F5344CB8AC3E}">
        <p14:creationId xmlns:p14="http://schemas.microsoft.com/office/powerpoint/2010/main" val="911277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39</a:t>
            </a:fld>
            <a:endParaRPr lang="fr-FR"/>
          </a:p>
        </p:txBody>
      </p:sp>
    </p:spTree>
    <p:extLst>
      <p:ext uri="{BB962C8B-B14F-4D97-AF65-F5344CB8AC3E}">
        <p14:creationId xmlns:p14="http://schemas.microsoft.com/office/powerpoint/2010/main" val="3287231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7388" y="669925"/>
            <a:ext cx="5424487" cy="4070350"/>
          </a:xfrm>
        </p:spPr>
      </p:sp>
      <p:sp>
        <p:nvSpPr>
          <p:cNvPr id="3" name="Espace réservé des commentaires 2"/>
          <p:cNvSpPr>
            <a:spLocks noGrp="1"/>
          </p:cNvSpPr>
          <p:nvPr>
            <p:ph type="body" idx="1"/>
          </p:nvPr>
        </p:nvSpPr>
        <p:spPr/>
        <p:txBody>
          <a:bodyPr>
            <a:normAutofit fontScale="92500"/>
          </a:bodyPr>
          <a:lstStyle/>
          <a:p>
            <a:r>
              <a:rPr lang="fr-FR" b="1" dirty="0" err="1"/>
              <a:t>Rosquéo</a:t>
            </a:r>
            <a:r>
              <a:rPr lang="fr-FR" dirty="0"/>
              <a:t/>
            </a:r>
            <a:br>
              <a:rPr lang="fr-FR" dirty="0"/>
            </a:br>
            <a:r>
              <a:rPr lang="fr-FR" dirty="0"/>
              <a:t>Au cours de la soirée de ce même 21 juin 1944, au cours d’un ratissage opéré par 3 000 soldats allemands, vingt-sept réfractaires au Service du travail obligatoire (STO), qui avaient rejoint le 3e Bataillon de Francs-tireurs et partisans français (FTPF) commandé par Célestin </a:t>
            </a:r>
            <a:r>
              <a:rPr lang="fr-FR" dirty="0" err="1"/>
              <a:t>Chalmé</a:t>
            </a:r>
            <a:r>
              <a:rPr lang="fr-FR" dirty="0"/>
              <a:t> [pseudonyme dans le Résistance : Commandant Charles], furent arrêtés à </a:t>
            </a:r>
            <a:r>
              <a:rPr lang="fr-FR" dirty="0" err="1"/>
              <a:t>Plouray</a:t>
            </a:r>
            <a:r>
              <a:rPr lang="fr-FR" dirty="0"/>
              <a:t> (Morbihan). Ils furent conduits à </a:t>
            </a:r>
            <a:r>
              <a:rPr lang="fr-FR" dirty="0" err="1"/>
              <a:t>Guémené</a:t>
            </a:r>
            <a:r>
              <a:rPr lang="fr-FR" dirty="0"/>
              <a:t> (Morbihan) puis au Faouët (Morbihan) pour y être interrogés et torturés. Seize d’entre eux, dont six Belges venus de Blankenberge près d’Ostende, furent condamnés à mort par la cour martiale du Faouët et transportés dans un camion à </a:t>
            </a:r>
            <a:r>
              <a:rPr lang="fr-FR" dirty="0" err="1"/>
              <a:t>Rosquéo</a:t>
            </a:r>
            <a:r>
              <a:rPr lang="fr-FR" dirty="0"/>
              <a:t> en Lanvénégen (Morbihan), où ils furent exécutés le 24 juin vers 22 heures</a:t>
            </a:r>
            <a:br>
              <a:rPr lang="fr-FR" dirty="0"/>
            </a:br>
            <a:r>
              <a:rPr lang="fr-FR" dirty="0"/>
              <a:t>Les Allemands firent aligner les six Belges les mains sur la nuque devant une fosse qui venait d’être creusée au coin d’un champ et un soldat les abattit dans le dos à la mitraillette. Les six corps tombèrent l’un après l’autre dans la fosse. Un autre soldat tira une seconde rafale dans la fosse, pour achever les blessés. Pendant que les Allemands allèrent chercher les dix Français, pour les aligner à leur tour devant la fosse et les abattre, l’un des fusillés belges Jan De </a:t>
            </a:r>
            <a:r>
              <a:rPr lang="fr-FR" dirty="0" err="1"/>
              <a:t>Coninck</a:t>
            </a:r>
            <a:r>
              <a:rPr lang="fr-FR" dirty="0"/>
              <a:t>, qui n’était que blessé aux bras, réussit à s’extraire de la fosse et à s’enfuir. </a:t>
            </a:r>
            <a:br>
              <a:rPr lang="fr-FR" dirty="0"/>
            </a:br>
            <a:r>
              <a:rPr lang="fr-FR" dirty="0"/>
              <a:t>Avant de se retirer, les Allemands camouflèrent la fosse en la recouvrant de plaques de gazon. Elle ne fut découverte qu’en août 1944 par un membre de la Croix-Rouge du Faouët qui assista à l’exhumation des corps et constata qu’ils avaient été atrocement torturés.</a:t>
            </a:r>
            <a:br>
              <a:rPr lang="fr-FR" dirty="0"/>
            </a:br>
            <a:r>
              <a:rPr lang="fr-FR" dirty="0">
                <a:hlinkClick r:id="rId3"/>
              </a:rPr>
              <a:t>Jan De </a:t>
            </a:r>
            <a:r>
              <a:rPr lang="fr-FR" dirty="0" err="1">
                <a:hlinkClick r:id="rId3"/>
              </a:rPr>
              <a:t>Coninck</a:t>
            </a:r>
            <a:r>
              <a:rPr lang="fr-FR" dirty="0"/>
              <a:t> fut recueilli par Barbe Evenou, soigné par Louis </a:t>
            </a:r>
            <a:r>
              <a:rPr lang="fr-FR" dirty="0" err="1"/>
              <a:t>Kergoat</a:t>
            </a:r>
            <a:r>
              <a:rPr lang="fr-FR" dirty="0"/>
              <a:t>, vétérinaire au Faouët, puis caché et ravitaillé par des habitants des villages de </a:t>
            </a:r>
            <a:r>
              <a:rPr lang="fr-FR" dirty="0" err="1"/>
              <a:t>Rosquéo</a:t>
            </a:r>
            <a:r>
              <a:rPr lang="fr-FR" dirty="0"/>
              <a:t> et </a:t>
            </a:r>
            <a:r>
              <a:rPr lang="fr-FR" dirty="0" err="1"/>
              <a:t>Rozangat</a:t>
            </a:r>
            <a:r>
              <a:rPr lang="fr-FR" dirty="0"/>
              <a:t> en Lanvénégen pendant plusieurs semaines. Le trou-cabane qu’avait confectionné pour le cacher Jean Guichet étant devenu peu sûr, il fut mis à l’abri le 30 juillet 1944 dans le maquis de </a:t>
            </a:r>
            <a:r>
              <a:rPr lang="fr-FR" dirty="0" err="1"/>
              <a:t>Priziac</a:t>
            </a:r>
            <a:r>
              <a:rPr lang="fr-FR" dirty="0"/>
              <a:t> (Morbihan) et assista aux obsèques de ses camarades le 13 août 1944 dans le bourg de Lanvénégen qui venait d’être libéré. Il est décédé le 10 janvier 1993 à Blankenberge (Belgique). </a:t>
            </a: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4</a:t>
            </a:fld>
            <a:endParaRPr lang="fr-FR"/>
          </a:p>
        </p:txBody>
      </p:sp>
    </p:spTree>
    <p:extLst>
      <p:ext uri="{BB962C8B-B14F-4D97-AF65-F5344CB8AC3E}">
        <p14:creationId xmlns:p14="http://schemas.microsoft.com/office/powerpoint/2010/main" val="2282639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40</a:t>
            </a:fld>
            <a:endParaRPr lang="fr-FR"/>
          </a:p>
        </p:txBody>
      </p:sp>
    </p:spTree>
    <p:extLst>
      <p:ext uri="{BB962C8B-B14F-4D97-AF65-F5344CB8AC3E}">
        <p14:creationId xmlns:p14="http://schemas.microsoft.com/office/powerpoint/2010/main" val="2487672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41</a:t>
            </a:fld>
            <a:endParaRPr lang="fr-FR"/>
          </a:p>
        </p:txBody>
      </p:sp>
    </p:spTree>
    <p:extLst>
      <p:ext uri="{BB962C8B-B14F-4D97-AF65-F5344CB8AC3E}">
        <p14:creationId xmlns:p14="http://schemas.microsoft.com/office/powerpoint/2010/main" val="945878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t>
            </a: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42</a:t>
            </a:fld>
            <a:endParaRPr lang="fr-FR"/>
          </a:p>
        </p:txBody>
      </p:sp>
    </p:spTree>
    <p:extLst>
      <p:ext uri="{BB962C8B-B14F-4D97-AF65-F5344CB8AC3E}">
        <p14:creationId xmlns:p14="http://schemas.microsoft.com/office/powerpoint/2010/main" val="856498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000" dirty="0" smtClean="0"/>
              <a:t>il comporte notre appellation, il porte en outre un rectangle le tissu rayé en plein centre et ce tissu est au­thentique ayant été taillé dans la veste de l'un des nôtres, l'ami Raphaël Mallard.(matricule 78731)</a:t>
            </a:r>
          </a:p>
          <a:p>
            <a:r>
              <a:rPr lang="fr-FR" sz="1000" dirty="0" smtClean="0"/>
              <a:t>Lorsque vous regardez le drapeau, notre drapeau, vous qui y étiez, songez que ce morceau de tissu symbolique qui est en son cœur, a fait la mine, les appels glacés, la mar­che sanglante sur l'échine de l'un de nous…</a:t>
            </a:r>
          </a:p>
          <a:p>
            <a:r>
              <a:rPr lang="fr-FR" sz="1000" dirty="0" smtClean="0"/>
              <a:t>Quand vous regardez le drapeau, vous parents, amis de nos camarades disparus, songez qu'ils ont vécu tous près de ce morceau de tissu, que leurs yeux se sont portés dessus.</a:t>
            </a:r>
            <a:endParaRPr lang="fr-FR" dirty="0" smtClean="0"/>
          </a:p>
          <a:p>
            <a:r>
              <a:rPr lang="fr-FR" sz="1000" dirty="0" smtClean="0"/>
              <a:t>Tout à fait au centre a été recréé le triangle rouge et notre F </a:t>
            </a:r>
            <a:r>
              <a:rPr lang="fr-FR" sz="1000" dirty="0"/>
              <a:t>noir. Triangle </a:t>
            </a:r>
            <a:r>
              <a:rPr lang="fr-FR" sz="1000" dirty="0" smtClean="0"/>
              <a:t>français </a:t>
            </a:r>
            <a:r>
              <a:rPr lang="fr-FR" sz="1000" dirty="0"/>
              <a:t>(communistes, résistants...)</a:t>
            </a:r>
            <a:endParaRPr lang="fr-FR" sz="1000" dirty="0" smtClean="0"/>
          </a:p>
          <a:p>
            <a:r>
              <a:rPr lang="fr-FR" sz="1000" dirty="0"/>
              <a:t>Les noms de chacun des membres du </a:t>
            </a:r>
            <a:r>
              <a:rPr lang="fr-FR" sz="1000" dirty="0" err="1"/>
              <a:t>Kommando</a:t>
            </a:r>
            <a:r>
              <a:rPr lang="fr-FR" sz="1000" dirty="0"/>
              <a:t> </a:t>
            </a:r>
          </a:p>
          <a:p>
            <a:r>
              <a:rPr lang="fr-FR" sz="1000" dirty="0"/>
              <a:t>Ils ont été inscrits sur un parchemin roulé dans la hampe du drapeau, creusée à cet effet</a:t>
            </a:r>
            <a:r>
              <a:rPr lang="fr-FR" sz="1000" dirty="0" smtClean="0"/>
              <a:t>.</a:t>
            </a:r>
            <a:endParaRPr lang="fr-FR" sz="1000" dirty="0"/>
          </a:p>
          <a:p>
            <a:r>
              <a:rPr lang="fr-FR" sz="1000" dirty="0"/>
              <a:t>Sur la première face figurent les noms des Déportés décédés à Stassfurt </a:t>
            </a:r>
            <a:r>
              <a:rPr lang="fr-FR" sz="1000" dirty="0" smtClean="0"/>
              <a:t>.</a:t>
            </a:r>
            <a:endParaRPr lang="fr-FR" sz="1000" dirty="0"/>
          </a:p>
          <a:p>
            <a:r>
              <a:rPr lang="fr-FR" sz="1000" dirty="0"/>
              <a:t>Elle a été « calligraphiée » par l’oncle de Marcel </a:t>
            </a:r>
            <a:r>
              <a:rPr lang="fr-FR" sz="1000" dirty="0" err="1"/>
              <a:t>Gogibus</a:t>
            </a:r>
            <a:r>
              <a:rPr lang="fr-FR" sz="1000" dirty="0"/>
              <a:t> (matricule 78873</a:t>
            </a:r>
            <a:r>
              <a:rPr lang="fr-FR" sz="1000" dirty="0" smtClean="0"/>
              <a:t>).</a:t>
            </a:r>
            <a:endParaRPr lang="fr-FR" sz="1000" dirty="0"/>
          </a:p>
          <a:p>
            <a:r>
              <a:rPr lang="fr-FR" sz="1000" dirty="0"/>
              <a:t>Sur la deuxième face figurent les noms de tous les Déportés durant la marche et de tous ceux qui ont été libérés</a:t>
            </a:r>
            <a:r>
              <a:rPr lang="fr-FR" sz="1000" dirty="0" smtClean="0"/>
              <a:t>.</a:t>
            </a:r>
            <a:endParaRPr lang="fr-FR" sz="1000" dirty="0"/>
          </a:p>
          <a:p>
            <a:r>
              <a:rPr lang="fr-FR" sz="1000" dirty="0"/>
              <a:t>Le travail a été effectué par des carmélites du couvent d’Amiens</a:t>
            </a:r>
            <a:endParaRPr lang="fr-FR" sz="1000" dirty="0" smtClean="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43</a:t>
            </a:fld>
            <a:endParaRPr lang="fr-FR"/>
          </a:p>
        </p:txBody>
      </p:sp>
    </p:spTree>
    <p:extLst>
      <p:ext uri="{BB962C8B-B14F-4D97-AF65-F5344CB8AC3E}">
        <p14:creationId xmlns:p14="http://schemas.microsoft.com/office/powerpoint/2010/main" val="414682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8185" y="330424"/>
            <a:ext cx="5424488" cy="4070350"/>
          </a:xfrm>
        </p:spPr>
      </p:sp>
      <p:sp>
        <p:nvSpPr>
          <p:cNvPr id="3" name="Espace réservé des commentaires 2"/>
          <p:cNvSpPr>
            <a:spLocks noGrp="1"/>
          </p:cNvSpPr>
          <p:nvPr>
            <p:ph type="body" idx="1"/>
          </p:nvPr>
        </p:nvSpPr>
        <p:spPr/>
        <p:txBody>
          <a:bodyPr>
            <a:normAutofit/>
          </a:bodyPr>
          <a:lstStyle/>
          <a:p>
            <a:r>
              <a:rPr lang="fr-FR" dirty="0" smtClean="0"/>
              <a:t>Document papier a mettre à disposition</a:t>
            </a:r>
          </a:p>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5</a:t>
            </a:fld>
            <a:endParaRPr lang="fr-FR"/>
          </a:p>
        </p:txBody>
      </p:sp>
    </p:spTree>
    <p:extLst>
      <p:ext uri="{BB962C8B-B14F-4D97-AF65-F5344CB8AC3E}">
        <p14:creationId xmlns:p14="http://schemas.microsoft.com/office/powerpoint/2010/main" val="62981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6</a:t>
            </a:fld>
            <a:endParaRPr lang="fr-FR"/>
          </a:p>
        </p:txBody>
      </p:sp>
    </p:spTree>
    <p:extLst>
      <p:ext uri="{BB962C8B-B14F-4D97-AF65-F5344CB8AC3E}">
        <p14:creationId xmlns:p14="http://schemas.microsoft.com/office/powerpoint/2010/main" val="3387417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a:t>Comment : </a:t>
            </a:r>
            <a:r>
              <a:rPr lang="fr-FR" dirty="0"/>
              <a:t>Témoignages écrits (livres, textes divers,) et oraux (DVD et Films) des Déportés du temps de leur vivant, qui témoignent de leur vécu.</a:t>
            </a:r>
          </a:p>
          <a:p>
            <a:endParaRPr lang="fr" dirty="0"/>
          </a:p>
          <a:p>
            <a:r>
              <a:rPr lang="fr-FR" b="1" dirty="0"/>
              <a:t>Questions </a:t>
            </a:r>
            <a:r>
              <a:rPr lang="fr-FR" dirty="0"/>
              <a:t>: Toutes les questions  sont à prendre en considération. N’en rejeter aucune y compris les plus saugrenues. Dans le doute dire : « eh bien recherchons ce qu’en disaient les déportés… » Si on ne trouve pas, dire : « Je vais chercher la réponse et vous la ferai connaître par mail.</a:t>
            </a: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7</a:t>
            </a:fld>
            <a:endParaRPr lang="fr-FR"/>
          </a:p>
        </p:txBody>
      </p:sp>
    </p:spTree>
    <p:extLst>
      <p:ext uri="{BB962C8B-B14F-4D97-AF65-F5344CB8AC3E}">
        <p14:creationId xmlns:p14="http://schemas.microsoft.com/office/powerpoint/2010/main" val="332717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Ces pages peuvent être réduites en fonction du public et de la durée de l’intervention. </a:t>
            </a:r>
            <a:endParaRPr lang="fr-FR" dirty="0"/>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8</a:t>
            </a:fld>
            <a:endParaRPr lang="fr-FR"/>
          </a:p>
        </p:txBody>
      </p:sp>
    </p:spTree>
    <p:extLst>
      <p:ext uri="{BB962C8B-B14F-4D97-AF65-F5344CB8AC3E}">
        <p14:creationId xmlns:p14="http://schemas.microsoft.com/office/powerpoint/2010/main" val="3876937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5689AA7-AF96-4010-A762-A7B84715B061}" type="slidenum">
              <a:rPr lang="fr-FR" smtClean="0"/>
              <a:pPr/>
              <a:t>9</a:t>
            </a:fld>
            <a:endParaRPr lang="fr-FR"/>
          </a:p>
        </p:txBody>
      </p:sp>
    </p:spTree>
    <p:extLst>
      <p:ext uri="{BB962C8B-B14F-4D97-AF65-F5344CB8AC3E}">
        <p14:creationId xmlns:p14="http://schemas.microsoft.com/office/powerpoint/2010/main" val="1272754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B4F5ECE-D9D0-405A-BD8F-72D23A0AF5E4}" type="datetimeFigureOut">
              <a:rPr lang="fr-FR" smtClean="0"/>
              <a:pPr/>
              <a:t>03/04/2022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1989FEB-981C-4418-A30A-74A9A4FC996A}"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F5ECE-D9D0-405A-BD8F-72D23A0AF5E4}" type="datetimeFigureOut">
              <a:rPr lang="fr-FR" smtClean="0"/>
              <a:pPr/>
              <a:t>03/04/2022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89FEB-981C-4418-A30A-74A9A4FC996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8.tif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http://www.amicale-stassfurt.fr/Videos/Presentation_JP_Royer/Jacques_avant_arrestation.mpg"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amicale-stassfurt.fr/Videos/Presentation_JP_Royer/Pierre-Bur-Le-dernier-train_JPR.mp4"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6.gif"/><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www.amicale-stassfurt.fr/Videos/Presentation_JP_Royer/Premier_contact_avec_le_camp.wmv.mp4" TargetMode="Externa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www.amicale-stassfurt.fr/Videos/Presentation_JP_Royer/Travail_a_stassfurt.m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9.tiff"/><Relationship Id="rId4" Type="http://schemas.openxmlformats.org/officeDocument/2006/relationships/hyperlink" Target="https://www.amicale-stassfurt.fr/Videos/Presentation_JP_Royer/nuit_et_brouillard_JPR.mp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amicale-stassfurt.fr/Videos/Presentation_JP_Royer/nuit_et_brouillard_JPR.mp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a:t>
            </a:r>
            <a:r>
              <a:rPr lang="fr-FR" b="1" dirty="0" smtClean="0"/>
              <a:t>NEU-STASSFURT ET DE LEURS FAMILLES  </a:t>
            </a:r>
            <a:r>
              <a:rPr lang="fr-FR" b="1" dirty="0"/>
              <a:t>(Kommando de Buchenwald)</a:t>
            </a:r>
            <a:endParaRPr lang="fr-FR" dirty="0"/>
          </a:p>
        </p:txBody>
      </p:sp>
      <p:pic>
        <p:nvPicPr>
          <p:cNvPr id="1026"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2843808" y="908720"/>
            <a:ext cx="3456384" cy="4893011"/>
          </a:xfrm>
          <a:prstGeom prst="rect">
            <a:avLst/>
          </a:prstGeom>
          <a:noFill/>
        </p:spPr>
      </p:pic>
      <p:sp>
        <p:nvSpPr>
          <p:cNvPr id="6" name="Rectangle 5"/>
          <p:cNvSpPr/>
          <p:nvPr/>
        </p:nvSpPr>
        <p:spPr>
          <a:xfrm>
            <a:off x="1187624" y="5805264"/>
            <a:ext cx="7056784" cy="646331"/>
          </a:xfrm>
          <a:prstGeom prst="rect">
            <a:avLst/>
          </a:prstGeom>
        </p:spPr>
        <p:txBody>
          <a:bodyPr wrap="square">
            <a:spAutoFit/>
          </a:bodyPr>
          <a:lstStyle/>
          <a:p>
            <a:r>
              <a:rPr lang="fr-FR" dirty="0" smtClean="0"/>
              <a:t>L’Amicale créée dès 1946 a pour objet  le maintien de la mémoire de ce que fut  le « Kommando de </a:t>
            </a:r>
            <a:r>
              <a:rPr lang="fr-FR" dirty="0" err="1" smtClean="0"/>
              <a:t>Neu</a:t>
            </a:r>
            <a:r>
              <a:rPr lang="fr-FR" dirty="0" smtClean="0"/>
              <a:t>-Stassfurt ».</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326" y="1304440"/>
            <a:ext cx="8913813" cy="914400"/>
          </a:xfrm>
        </p:spPr>
        <p:txBody>
          <a:bodyPr>
            <a:normAutofit/>
          </a:bodyPr>
          <a:lstStyle/>
          <a:p>
            <a:pPr algn="l"/>
            <a:r>
              <a:rPr lang="fr-FR" sz="2800" dirty="0" smtClean="0"/>
              <a:t>La mise en place du système de répression </a:t>
            </a:r>
            <a:r>
              <a:rPr lang="fr-FR" sz="3200" dirty="0" smtClean="0"/>
              <a:t>nazi</a:t>
            </a:r>
            <a:endParaRPr lang="fr-FR" sz="3200" dirty="0"/>
          </a:p>
        </p:txBody>
      </p:sp>
      <p:sp>
        <p:nvSpPr>
          <p:cNvPr id="3" name="Espace réservé du contenu 2"/>
          <p:cNvSpPr>
            <a:spLocks noGrp="1"/>
          </p:cNvSpPr>
          <p:nvPr>
            <p:ph idx="1"/>
          </p:nvPr>
        </p:nvSpPr>
        <p:spPr>
          <a:xfrm>
            <a:off x="371380" y="2508605"/>
            <a:ext cx="6912768" cy="3670767"/>
          </a:xfrm>
        </p:spPr>
        <p:txBody>
          <a:bodyPr>
            <a:normAutofit fontScale="85000" lnSpcReduction="20000"/>
          </a:bodyPr>
          <a:lstStyle/>
          <a:p>
            <a:r>
              <a:rPr lang="fr-FR" dirty="0" smtClean="0"/>
              <a:t>Une milice politique: la SS (1925)</a:t>
            </a:r>
          </a:p>
          <a:p>
            <a:r>
              <a:rPr lang="fr-FR" dirty="0" smtClean="0"/>
              <a:t>Un service de renseignement: le SD (1931)</a:t>
            </a:r>
          </a:p>
          <a:p>
            <a:r>
              <a:rPr lang="fr-FR" dirty="0" smtClean="0"/>
              <a:t>Une police criminelle (</a:t>
            </a:r>
            <a:r>
              <a:rPr lang="fr-FR" dirty="0" err="1" smtClean="0"/>
              <a:t>Kripo</a:t>
            </a:r>
            <a:r>
              <a:rPr lang="fr-FR" dirty="0" smtClean="0"/>
              <a:t>) et politique (Gestapo)</a:t>
            </a:r>
          </a:p>
          <a:p>
            <a:r>
              <a:rPr lang="fr-FR" dirty="0" smtClean="0"/>
              <a:t>L’ouverture des premiers camps de concentration:</a:t>
            </a:r>
          </a:p>
          <a:p>
            <a:pPr lvl="1"/>
            <a:r>
              <a:rPr lang="fr-FR" dirty="0" smtClean="0"/>
              <a:t>Dachau (1933)</a:t>
            </a:r>
          </a:p>
          <a:p>
            <a:pPr lvl="1"/>
            <a:r>
              <a:rPr lang="fr-FR" dirty="0" err="1" smtClean="0"/>
              <a:t>Oranienbourg-Sachsenhausen</a:t>
            </a:r>
            <a:r>
              <a:rPr lang="fr-FR" dirty="0" smtClean="0"/>
              <a:t> (1935/36)</a:t>
            </a:r>
          </a:p>
          <a:p>
            <a:pPr lvl="1"/>
            <a:r>
              <a:rPr lang="fr-FR" dirty="0" err="1" smtClean="0"/>
              <a:t>Büchenwald</a:t>
            </a:r>
            <a:r>
              <a:rPr lang="fr-FR" dirty="0" smtClean="0"/>
              <a:t> (1937)</a:t>
            </a:r>
            <a:endParaRPr lang="fr-FR" dirty="0"/>
          </a:p>
        </p:txBody>
      </p:sp>
      <p:pic>
        <p:nvPicPr>
          <p:cNvPr id="4" name="Image 3" descr="himml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1289" y="1498606"/>
            <a:ext cx="1447736" cy="2039065"/>
          </a:xfrm>
          <a:prstGeom prst="rect">
            <a:avLst/>
          </a:prstGeom>
        </p:spPr>
      </p:pic>
      <p:sp>
        <p:nvSpPr>
          <p:cNvPr id="5" name="ZoneTexte 4"/>
          <p:cNvSpPr txBox="1"/>
          <p:nvPr/>
        </p:nvSpPr>
        <p:spPr>
          <a:xfrm>
            <a:off x="7109636" y="3561160"/>
            <a:ext cx="1841845" cy="307777"/>
          </a:xfrm>
          <a:prstGeom prst="rect">
            <a:avLst/>
          </a:prstGeom>
          <a:noFill/>
        </p:spPr>
        <p:txBody>
          <a:bodyPr wrap="square" rtlCol="0">
            <a:spAutoFit/>
          </a:bodyPr>
          <a:lstStyle/>
          <a:p>
            <a:r>
              <a:rPr lang="fr-FR" sz="1400" i="1" dirty="0" smtClean="0"/>
              <a:t>Heinrich Himmler</a:t>
            </a:r>
            <a:endParaRPr lang="fr-FR" sz="1400" i="1" dirty="0"/>
          </a:p>
        </p:txBody>
      </p:sp>
      <p:pic>
        <p:nvPicPr>
          <p:cNvPr id="6" name="Image 5" descr="heydric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289" y="4123632"/>
            <a:ext cx="1447736" cy="2091481"/>
          </a:xfrm>
          <a:prstGeom prst="rect">
            <a:avLst/>
          </a:prstGeom>
        </p:spPr>
      </p:pic>
      <p:sp>
        <p:nvSpPr>
          <p:cNvPr id="7" name="ZoneTexte 6"/>
          <p:cNvSpPr txBox="1"/>
          <p:nvPr/>
        </p:nvSpPr>
        <p:spPr>
          <a:xfrm>
            <a:off x="7109636" y="6245976"/>
            <a:ext cx="1841845" cy="307777"/>
          </a:xfrm>
          <a:prstGeom prst="rect">
            <a:avLst/>
          </a:prstGeom>
          <a:noFill/>
        </p:spPr>
        <p:txBody>
          <a:bodyPr wrap="square" rtlCol="0">
            <a:spAutoFit/>
          </a:bodyPr>
          <a:lstStyle/>
          <a:p>
            <a:r>
              <a:rPr lang="fr-FR" sz="1400" i="1" dirty="0" smtClean="0"/>
              <a:t>Reinhard Heydrich</a:t>
            </a:r>
            <a:endParaRPr lang="fr-FR" sz="1400" i="1" dirty="0"/>
          </a:p>
        </p:txBody>
      </p:sp>
      <p:sp>
        <p:nvSpPr>
          <p:cNvPr id="8" name="Rectangle 7"/>
          <p:cNvSpPr/>
          <p:nvPr/>
        </p:nvSpPr>
        <p:spPr>
          <a:xfrm>
            <a:off x="1132830" y="990195"/>
            <a:ext cx="3072188" cy="523220"/>
          </a:xfrm>
          <a:prstGeom prst="rect">
            <a:avLst/>
          </a:prstGeom>
        </p:spPr>
        <p:txBody>
          <a:bodyPr wrap="none">
            <a:spAutoFit/>
          </a:bodyPr>
          <a:lstStyle/>
          <a:p>
            <a:r>
              <a:rPr lang="fr-FR" sz="2800" dirty="0">
                <a:solidFill>
                  <a:srgbClr val="0070C0"/>
                </a:solidFill>
              </a:rPr>
              <a:t>3-Un peu d’histoire </a:t>
            </a:r>
            <a:endParaRPr lang="fr-FR" sz="2800" dirty="0" smtClean="0"/>
          </a:p>
        </p:txBody>
      </p:sp>
      <p:sp>
        <p:nvSpPr>
          <p:cNvPr id="9" name="Rectangle 8"/>
          <p:cNvSpPr/>
          <p:nvPr/>
        </p:nvSpPr>
        <p:spPr>
          <a:xfrm>
            <a:off x="1035768" y="76338"/>
            <a:ext cx="7454375" cy="276999"/>
          </a:xfrm>
          <a:prstGeom prst="rect">
            <a:avLst/>
          </a:prstGeom>
        </p:spPr>
        <p:txBody>
          <a:bodyPr wrap="square">
            <a:spAutoFit/>
          </a:bodyPr>
          <a:lstStyle/>
          <a:p>
            <a:r>
              <a:rPr lang="fr-FR" sz="1200" b="1" dirty="0"/>
              <a:t>AMICALE DES ANCIENS DÉPORTÉS A NEU-STASSFURT ET DE LEURS FAMILLES (kommando de Buchenwald)</a:t>
            </a:r>
            <a:endParaRPr lang="fr-FR" sz="1200" dirty="0"/>
          </a:p>
        </p:txBody>
      </p:sp>
      <p:pic>
        <p:nvPicPr>
          <p:cNvPr id="10"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5" cstate="print"/>
          <a:srcRect/>
          <a:stretch>
            <a:fillRect/>
          </a:stretch>
        </p:blipFill>
        <p:spPr bwMode="auto">
          <a:xfrm>
            <a:off x="0" y="-1"/>
            <a:ext cx="1043608" cy="1477377"/>
          </a:xfrm>
          <a:prstGeom prst="rect">
            <a:avLst/>
          </a:prstGeom>
          <a:noFill/>
        </p:spPr>
      </p:pic>
    </p:spTree>
    <p:extLst>
      <p:ext uri="{BB962C8B-B14F-4D97-AF65-F5344CB8AC3E}">
        <p14:creationId xmlns:p14="http://schemas.microsoft.com/office/powerpoint/2010/main" val="2234470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imml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1289" y="1498606"/>
            <a:ext cx="1447736" cy="2039065"/>
          </a:xfrm>
          <a:prstGeom prst="rect">
            <a:avLst/>
          </a:prstGeom>
        </p:spPr>
      </p:pic>
      <p:sp>
        <p:nvSpPr>
          <p:cNvPr id="5" name="ZoneTexte 4"/>
          <p:cNvSpPr txBox="1"/>
          <p:nvPr/>
        </p:nvSpPr>
        <p:spPr>
          <a:xfrm>
            <a:off x="7109636" y="3561160"/>
            <a:ext cx="1841845" cy="307777"/>
          </a:xfrm>
          <a:prstGeom prst="rect">
            <a:avLst/>
          </a:prstGeom>
          <a:noFill/>
        </p:spPr>
        <p:txBody>
          <a:bodyPr wrap="square" rtlCol="0">
            <a:spAutoFit/>
          </a:bodyPr>
          <a:lstStyle/>
          <a:p>
            <a:r>
              <a:rPr lang="fr-FR" sz="1400" i="1" dirty="0" smtClean="0"/>
              <a:t>Heinrich Himmler</a:t>
            </a:r>
            <a:endParaRPr lang="fr-FR" sz="1400" i="1" dirty="0"/>
          </a:p>
        </p:txBody>
      </p:sp>
      <p:pic>
        <p:nvPicPr>
          <p:cNvPr id="6" name="Image 5" descr="heydric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289" y="4123632"/>
            <a:ext cx="1447736" cy="2091481"/>
          </a:xfrm>
          <a:prstGeom prst="rect">
            <a:avLst/>
          </a:prstGeom>
        </p:spPr>
      </p:pic>
      <p:sp>
        <p:nvSpPr>
          <p:cNvPr id="7" name="ZoneTexte 6"/>
          <p:cNvSpPr txBox="1"/>
          <p:nvPr/>
        </p:nvSpPr>
        <p:spPr>
          <a:xfrm>
            <a:off x="7109636" y="6245976"/>
            <a:ext cx="1841845" cy="307777"/>
          </a:xfrm>
          <a:prstGeom prst="rect">
            <a:avLst/>
          </a:prstGeom>
          <a:noFill/>
        </p:spPr>
        <p:txBody>
          <a:bodyPr wrap="square" rtlCol="0">
            <a:spAutoFit/>
          </a:bodyPr>
          <a:lstStyle/>
          <a:p>
            <a:r>
              <a:rPr lang="fr-FR" sz="1400" i="1" dirty="0" smtClean="0"/>
              <a:t>Reinhard Heydrich</a:t>
            </a:r>
            <a:endParaRPr lang="fr-FR" sz="1400" i="1" dirty="0"/>
          </a:p>
        </p:txBody>
      </p:sp>
      <p:pic>
        <p:nvPicPr>
          <p:cNvPr id="9" name="Espace réservé du contenu 8" descr="premiers_camps.png"/>
          <p:cNvPicPr>
            <a:picLocks noGrp="1" noChangeAspect="1"/>
          </p:cNvPicPr>
          <p:nvPr>
            <p:ph idx="1"/>
          </p:nvPr>
        </p:nvPicPr>
        <p:blipFill>
          <a:blip r:embed="rId5" cstate="print">
            <a:extLst>
              <a:ext uri="{28A0092B-C50C-407E-A947-70E740481C1C}">
                <a14:useLocalDpi xmlns:a14="http://schemas.microsoft.com/office/drawing/2010/main" val="0"/>
              </a:ext>
            </a:extLst>
          </a:blip>
          <a:srcRect l="-77279" r="-77279"/>
          <a:stretch>
            <a:fillRect/>
          </a:stretch>
        </p:blipFill>
        <p:spPr>
          <a:xfrm>
            <a:off x="-1200398" y="1401125"/>
            <a:ext cx="9420275" cy="4543689"/>
          </a:xfrm>
        </p:spPr>
      </p:pic>
      <p:pic>
        <p:nvPicPr>
          <p:cNvPr id="11" name="Image 10" descr="carte camps 2.tif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9846" y="1510053"/>
            <a:ext cx="5048442" cy="5095734"/>
          </a:xfrm>
          <a:prstGeom prst="rect">
            <a:avLst/>
          </a:prstGeom>
        </p:spPr>
      </p:pic>
      <p:sp>
        <p:nvSpPr>
          <p:cNvPr id="2" name="Titre 1"/>
          <p:cNvSpPr>
            <a:spLocks noGrp="1"/>
          </p:cNvSpPr>
          <p:nvPr>
            <p:ph type="title"/>
          </p:nvPr>
        </p:nvSpPr>
        <p:spPr>
          <a:xfrm>
            <a:off x="1052826" y="1241227"/>
            <a:ext cx="6056810" cy="696544"/>
          </a:xfrm>
        </p:spPr>
        <p:txBody>
          <a:bodyPr>
            <a:normAutofit/>
          </a:bodyPr>
          <a:lstStyle/>
          <a:p>
            <a:r>
              <a:rPr lang="fr-FR" sz="2400" dirty="0" smtClean="0"/>
              <a:t>La mise en place du système de répression nazi</a:t>
            </a:r>
            <a:endParaRPr lang="fr-FR" sz="2400" dirty="0"/>
          </a:p>
        </p:txBody>
      </p:sp>
      <p:sp>
        <p:nvSpPr>
          <p:cNvPr id="10" name="Rectangle 9"/>
          <p:cNvSpPr/>
          <p:nvPr/>
        </p:nvSpPr>
        <p:spPr>
          <a:xfrm>
            <a:off x="1052826" y="786672"/>
            <a:ext cx="8099778" cy="523220"/>
          </a:xfrm>
          <a:prstGeom prst="rect">
            <a:avLst/>
          </a:prstGeom>
        </p:spPr>
        <p:txBody>
          <a:bodyPr wrap="square">
            <a:spAutoFit/>
          </a:bodyPr>
          <a:lstStyle/>
          <a:p>
            <a:r>
              <a:rPr lang="fr-FR" sz="2800" dirty="0">
                <a:solidFill>
                  <a:srgbClr val="0070C0"/>
                </a:solidFill>
              </a:rPr>
              <a:t>3-Un peu d’histoire </a:t>
            </a:r>
            <a:endParaRPr lang="fr-FR" dirty="0" smtClean="0"/>
          </a:p>
        </p:txBody>
      </p:sp>
      <p:cxnSp>
        <p:nvCxnSpPr>
          <p:cNvPr id="13" name="Connecteur droit avec flèche 12"/>
          <p:cNvCxnSpPr/>
          <p:nvPr/>
        </p:nvCxnSpPr>
        <p:spPr>
          <a:xfrm flipH="1" flipV="1">
            <a:off x="2699792" y="3429000"/>
            <a:ext cx="2304256" cy="2448272"/>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7" cstate="print"/>
          <a:srcRect/>
          <a:stretch>
            <a:fillRect/>
          </a:stretch>
        </p:blipFill>
        <p:spPr bwMode="auto">
          <a:xfrm>
            <a:off x="0" y="-1"/>
            <a:ext cx="1043608" cy="1477377"/>
          </a:xfrm>
          <a:prstGeom prst="rect">
            <a:avLst/>
          </a:prstGeom>
          <a:noFill/>
        </p:spPr>
      </p:pic>
      <p:sp>
        <p:nvSpPr>
          <p:cNvPr id="3" name="Rectangle 2"/>
          <p:cNvSpPr/>
          <p:nvPr/>
        </p:nvSpPr>
        <p:spPr>
          <a:xfrm>
            <a:off x="1052826" y="0"/>
            <a:ext cx="8018553" cy="276999"/>
          </a:xfrm>
          <a:prstGeom prst="rect">
            <a:avLst/>
          </a:prstGeom>
        </p:spPr>
        <p:txBody>
          <a:bodyPr wrap="square">
            <a:spAutoFit/>
          </a:bodyPr>
          <a:lstStyle/>
          <a:p>
            <a:r>
              <a:rPr lang="fr-FR" sz="1200" b="1" dirty="0"/>
              <a:t>AMICALE DES ANCIENS DÉPORTÉS A NEU-STASSFURT ET DE LEURS FAMILLES (kommando de Buchenwald)</a:t>
            </a:r>
            <a:endParaRPr lang="fr-FR" sz="1200" dirty="0"/>
          </a:p>
        </p:txBody>
      </p:sp>
    </p:spTree>
    <p:extLst>
      <p:ext uri="{BB962C8B-B14F-4D97-AF65-F5344CB8AC3E}">
        <p14:creationId xmlns:p14="http://schemas.microsoft.com/office/powerpoint/2010/main" val="945822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671" y="1243763"/>
            <a:ext cx="8913813" cy="566407"/>
          </a:xfrm>
        </p:spPr>
        <p:txBody>
          <a:bodyPr>
            <a:normAutofit/>
          </a:bodyPr>
          <a:lstStyle/>
          <a:p>
            <a:r>
              <a:rPr lang="fr-FR" sz="2400" dirty="0" smtClean="0"/>
              <a:t>1940: la France occupée</a:t>
            </a:r>
            <a:endParaRPr lang="fr-FR" sz="2400" dirty="0"/>
          </a:p>
        </p:txBody>
      </p:sp>
      <p:pic>
        <p:nvPicPr>
          <p:cNvPr id="5" name="Espace réservé du contenu 4" descr="France occupée.tiff"/>
          <p:cNvPicPr>
            <a:picLocks noGrp="1" noChangeAspect="1"/>
          </p:cNvPicPr>
          <p:nvPr>
            <p:ph idx="1"/>
          </p:nvPr>
        </p:nvPicPr>
        <p:blipFill>
          <a:blip r:embed="rId3" cstate="print">
            <a:extLst>
              <a:ext uri="{28A0092B-C50C-407E-A947-70E740481C1C}">
                <a14:useLocalDpi xmlns:a14="http://schemas.microsoft.com/office/drawing/2010/main" val="0"/>
              </a:ext>
            </a:extLst>
          </a:blip>
          <a:srcRect l="-88787" r="-88787"/>
          <a:stretch>
            <a:fillRect/>
          </a:stretch>
        </p:blipFill>
        <p:spPr>
          <a:xfrm>
            <a:off x="-252536" y="1810170"/>
            <a:ext cx="9642392" cy="4867684"/>
          </a:xfrm>
        </p:spPr>
      </p:pic>
      <p:pic>
        <p:nvPicPr>
          <p:cNvPr id="6" name="Image 5" descr="libert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2037446"/>
            <a:ext cx="2587302" cy="1720556"/>
          </a:xfrm>
          <a:prstGeom prst="rect">
            <a:avLst/>
          </a:prstGeom>
        </p:spPr>
      </p:pic>
      <p:pic>
        <p:nvPicPr>
          <p:cNvPr id="7" name="Image 6" descr="ligne_demarcatio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212" y="2074057"/>
            <a:ext cx="2634158" cy="1786991"/>
          </a:xfrm>
          <a:prstGeom prst="rect">
            <a:avLst/>
          </a:prstGeom>
        </p:spPr>
      </p:pic>
      <p:sp>
        <p:nvSpPr>
          <p:cNvPr id="3" name="Rectangle 2"/>
          <p:cNvSpPr/>
          <p:nvPr/>
        </p:nvSpPr>
        <p:spPr>
          <a:xfrm>
            <a:off x="1097360" y="936979"/>
            <a:ext cx="7992888" cy="523220"/>
          </a:xfrm>
          <a:prstGeom prst="rect">
            <a:avLst/>
          </a:prstGeom>
        </p:spPr>
        <p:txBody>
          <a:bodyPr wrap="square">
            <a:spAutoFit/>
          </a:bodyPr>
          <a:lstStyle/>
          <a:p>
            <a:r>
              <a:rPr lang="fr-FR" sz="2800" dirty="0">
                <a:solidFill>
                  <a:srgbClr val="0070C0"/>
                </a:solidFill>
              </a:rPr>
              <a:t>3-Un peu d’histoire</a:t>
            </a:r>
            <a:endParaRPr lang="fr-FR" sz="2800"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6" cstate="print"/>
          <a:srcRect/>
          <a:stretch>
            <a:fillRect/>
          </a:stretch>
        </p:blipFill>
        <p:spPr bwMode="auto">
          <a:xfrm>
            <a:off x="0" y="-1"/>
            <a:ext cx="1043608" cy="1477377"/>
          </a:xfrm>
          <a:prstGeom prst="rect">
            <a:avLst/>
          </a:prstGeom>
          <a:noFill/>
        </p:spPr>
      </p:pic>
      <p:sp>
        <p:nvSpPr>
          <p:cNvPr id="4" name="Rectangle 3"/>
          <p:cNvSpPr/>
          <p:nvPr/>
        </p:nvSpPr>
        <p:spPr>
          <a:xfrm>
            <a:off x="1043608" y="31364"/>
            <a:ext cx="8100392" cy="276999"/>
          </a:xfrm>
          <a:prstGeom prst="rect">
            <a:avLst/>
          </a:prstGeom>
        </p:spPr>
        <p:txBody>
          <a:bodyPr wrap="square">
            <a:spAutoFit/>
          </a:bodyPr>
          <a:lstStyle/>
          <a:p>
            <a:r>
              <a:rPr lang="fr-FR" sz="1200" b="1" dirty="0"/>
              <a:t>AMICALE DES ANCIENS DÉPORTÉS A NEU-STASSFURT ET DE LEURS FAMILLES (kommando de Buchenwald)</a:t>
            </a:r>
            <a:endParaRPr lang="fr-FR" sz="1200" dirty="0"/>
          </a:p>
        </p:txBody>
      </p:sp>
    </p:spTree>
    <p:extLst>
      <p:ext uri="{BB962C8B-B14F-4D97-AF65-F5344CB8AC3E}">
        <p14:creationId xmlns:p14="http://schemas.microsoft.com/office/powerpoint/2010/main" val="1150086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360509"/>
            <a:ext cx="8913813" cy="864097"/>
          </a:xfrm>
        </p:spPr>
        <p:txBody>
          <a:bodyPr>
            <a:noAutofit/>
          </a:bodyPr>
          <a:lstStyle/>
          <a:p>
            <a:r>
              <a:rPr lang="fr-FR" sz="2400" dirty="0" smtClean="0"/>
              <a:t>Le refus de la défaite et de la soumission: la résistance</a:t>
            </a:r>
            <a:endParaRPr lang="fr-FR" sz="2400" dirty="0"/>
          </a:p>
        </p:txBody>
      </p:sp>
      <p:sp>
        <p:nvSpPr>
          <p:cNvPr id="3" name="Espace réservé du contenu 2"/>
          <p:cNvSpPr>
            <a:spLocks noGrp="1"/>
          </p:cNvSpPr>
          <p:nvPr>
            <p:ph idx="1"/>
          </p:nvPr>
        </p:nvSpPr>
        <p:spPr>
          <a:xfrm>
            <a:off x="278465" y="2060848"/>
            <a:ext cx="5373655" cy="4301550"/>
          </a:xfrm>
        </p:spPr>
        <p:txBody>
          <a:bodyPr/>
          <a:lstStyle/>
          <a:p>
            <a:r>
              <a:rPr lang="fr-FR" sz="2000" dirty="0" smtClean="0"/>
              <a:t>Jacques Mortagne: un exemple parmi beaucoup d’autres</a:t>
            </a:r>
          </a:p>
          <a:p>
            <a:r>
              <a:rPr lang="fr-FR" sz="2000" dirty="0" smtClean="0"/>
              <a:t>Il est né le 21 août 1921 et a 18 ans lors de la défaite de juin 1940</a:t>
            </a:r>
          </a:p>
          <a:p>
            <a:r>
              <a:rPr lang="fr-FR" sz="2000" dirty="0"/>
              <a:t>1943: Il rejoint un réseau d’action (Centurie) et une organisation résistante de la France Libre: l’OCMJ</a:t>
            </a:r>
          </a:p>
          <a:p>
            <a:r>
              <a:rPr lang="fr-FR" sz="2000" dirty="0"/>
              <a:t>Il travaille clandestinement sous les ordres de </a:t>
            </a:r>
            <a:r>
              <a:rPr lang="fr-FR" sz="2000" i="1" dirty="0"/>
              <a:t>Gérard</a:t>
            </a:r>
            <a:r>
              <a:rPr lang="fr-FR" sz="2000" dirty="0"/>
              <a:t>, un membre de l’organisation (renseignement, fabrication de faux papiers)</a:t>
            </a:r>
          </a:p>
          <a:p>
            <a:pPr marL="0" indent="0">
              <a:buNone/>
            </a:pPr>
            <a:endParaRPr lang="fr-FR" sz="2000" dirty="0" smtClean="0"/>
          </a:p>
          <a:p>
            <a:endParaRPr lang="fr-FR" dirty="0"/>
          </a:p>
        </p:txBody>
      </p:sp>
      <p:pic>
        <p:nvPicPr>
          <p:cNvPr id="4" name="Image 3" descr="Mortagne.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5001" y="2190306"/>
            <a:ext cx="2671455" cy="3470942"/>
          </a:xfrm>
          <a:prstGeom prst="rect">
            <a:avLst/>
          </a:prstGeom>
        </p:spPr>
      </p:pic>
      <p:sp>
        <p:nvSpPr>
          <p:cNvPr id="5" name="Rectangle 4"/>
          <p:cNvSpPr/>
          <p:nvPr/>
        </p:nvSpPr>
        <p:spPr>
          <a:xfrm>
            <a:off x="1008148" y="1021518"/>
            <a:ext cx="8172400" cy="523220"/>
          </a:xfrm>
          <a:prstGeom prst="rect">
            <a:avLst/>
          </a:prstGeom>
        </p:spPr>
        <p:txBody>
          <a:bodyPr wrap="square">
            <a:spAutoFit/>
          </a:bodyPr>
          <a:lstStyle/>
          <a:p>
            <a:r>
              <a:rPr lang="fr-FR" sz="2800" dirty="0">
                <a:solidFill>
                  <a:srgbClr val="0070C0"/>
                </a:solidFill>
              </a:rPr>
              <a:t>3-Un peu d’histoire </a:t>
            </a:r>
            <a:endParaRPr lang="fr-FR" sz="2800" dirty="0" smtClean="0"/>
          </a:p>
        </p:txBody>
      </p:sp>
      <p:pic>
        <p:nvPicPr>
          <p:cNvPr id="6"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4" cstate="print"/>
          <a:srcRect/>
          <a:stretch>
            <a:fillRect/>
          </a:stretch>
        </p:blipFill>
        <p:spPr bwMode="auto">
          <a:xfrm>
            <a:off x="0" y="-1"/>
            <a:ext cx="1043608" cy="1477377"/>
          </a:xfrm>
          <a:prstGeom prst="rect">
            <a:avLst/>
          </a:prstGeom>
          <a:noFill/>
        </p:spPr>
      </p:pic>
      <p:sp>
        <p:nvSpPr>
          <p:cNvPr id="7" name="Rectangle 6"/>
          <p:cNvSpPr/>
          <p:nvPr/>
        </p:nvSpPr>
        <p:spPr>
          <a:xfrm>
            <a:off x="971600" y="0"/>
            <a:ext cx="8172400" cy="276999"/>
          </a:xfrm>
          <a:prstGeom prst="rect">
            <a:avLst/>
          </a:prstGeom>
        </p:spPr>
        <p:txBody>
          <a:bodyPr wrap="square">
            <a:spAutoFit/>
          </a:bodyPr>
          <a:lstStyle/>
          <a:p>
            <a:r>
              <a:rPr lang="fr-FR" sz="1200" b="1" dirty="0"/>
              <a:t>AMICALE DES ANCIENS DÉPORTÉS A NEU-STASSFURT ET DE LEURS FAMILLES (kommando de Buchenwald)</a:t>
            </a:r>
            <a:endParaRPr lang="fr-FR" sz="1200" dirty="0"/>
          </a:p>
        </p:txBody>
      </p:sp>
    </p:spTree>
    <p:extLst>
      <p:ext uri="{BB962C8B-B14F-4D97-AF65-F5344CB8AC3E}">
        <p14:creationId xmlns:p14="http://schemas.microsoft.com/office/powerpoint/2010/main" val="241963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2850" y="1515700"/>
            <a:ext cx="8100392" cy="494399"/>
          </a:xfrm>
        </p:spPr>
        <p:txBody>
          <a:bodyPr>
            <a:normAutofit/>
          </a:bodyPr>
          <a:lstStyle/>
          <a:p>
            <a:r>
              <a:rPr lang="fr-FR" sz="2400" dirty="0" smtClean="0"/>
              <a:t>Le refus de la défaite et de la soumission: la résistance</a:t>
            </a:r>
            <a:endParaRPr lang="fr-FR" sz="2400" dirty="0"/>
          </a:p>
        </p:txBody>
      </p:sp>
      <p:sp>
        <p:nvSpPr>
          <p:cNvPr id="3" name="Espace réservé du contenu 2"/>
          <p:cNvSpPr>
            <a:spLocks noGrp="1"/>
          </p:cNvSpPr>
          <p:nvPr>
            <p:ph idx="1"/>
          </p:nvPr>
        </p:nvSpPr>
        <p:spPr>
          <a:xfrm>
            <a:off x="682660" y="2071521"/>
            <a:ext cx="7920880" cy="1512081"/>
          </a:xfrm>
        </p:spPr>
        <p:txBody>
          <a:bodyPr>
            <a:normAutofit/>
          </a:bodyPr>
          <a:lstStyle/>
          <a:p>
            <a:r>
              <a:rPr lang="fr-FR" sz="1600" dirty="0" smtClean="0"/>
              <a:t>1943: Il rejoint un réseau d’action (Centurie) et une organisation résistante de la France Libre: l’OCMJ</a:t>
            </a:r>
          </a:p>
          <a:p>
            <a:r>
              <a:rPr lang="fr-FR" sz="1600" dirty="0" smtClean="0"/>
              <a:t>Il travaille clandestinement sous les ordres de </a:t>
            </a:r>
            <a:r>
              <a:rPr lang="fr-FR" sz="1600" i="1" dirty="0" smtClean="0"/>
              <a:t>Gérard</a:t>
            </a:r>
            <a:r>
              <a:rPr lang="fr-FR" sz="1600" dirty="0" smtClean="0"/>
              <a:t>, un membre de l’organisation (renseignement, fabrication de faux papiers)</a:t>
            </a:r>
          </a:p>
          <a:p>
            <a:r>
              <a:rPr lang="fr-FR" sz="1600" dirty="0" smtClean="0"/>
              <a:t>Il participe à des sabotages d’usines (</a:t>
            </a:r>
            <a:r>
              <a:rPr lang="fr-FR" sz="1600" dirty="0" err="1" smtClean="0"/>
              <a:t>Bronzavia</a:t>
            </a:r>
            <a:r>
              <a:rPr lang="fr-FR" sz="1600" dirty="0" smtClean="0"/>
              <a:t>, STK)</a:t>
            </a:r>
          </a:p>
        </p:txBody>
      </p:sp>
      <p:pic>
        <p:nvPicPr>
          <p:cNvPr id="5" name="Image 4" descr="attaque bronzavia.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5" y="3645024"/>
            <a:ext cx="3824226" cy="3042754"/>
          </a:xfrm>
          <a:prstGeom prst="rect">
            <a:avLst/>
          </a:prstGeom>
        </p:spPr>
      </p:pic>
      <p:pic>
        <p:nvPicPr>
          <p:cNvPr id="6" name="Image 5" descr="logo bronzavia.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9" y="3441112"/>
            <a:ext cx="2520280" cy="3360373"/>
          </a:xfrm>
          <a:prstGeom prst="rect">
            <a:avLst/>
          </a:prstGeom>
        </p:spPr>
      </p:pic>
      <p:sp>
        <p:nvSpPr>
          <p:cNvPr id="7" name="Rectangle 6"/>
          <p:cNvSpPr/>
          <p:nvPr/>
        </p:nvSpPr>
        <p:spPr>
          <a:xfrm>
            <a:off x="1085790" y="995458"/>
            <a:ext cx="3072188" cy="523220"/>
          </a:xfrm>
          <a:prstGeom prst="rect">
            <a:avLst/>
          </a:prstGeom>
        </p:spPr>
        <p:txBody>
          <a:bodyPr wrap="none">
            <a:spAutoFit/>
          </a:bodyPr>
          <a:lstStyle/>
          <a:p>
            <a:r>
              <a:rPr lang="fr-FR" sz="2800" dirty="0">
                <a:solidFill>
                  <a:srgbClr val="0070C0"/>
                </a:solidFill>
              </a:rPr>
              <a:t>3-Un peu d’histoire </a:t>
            </a:r>
            <a:endParaRPr lang="fr-FR" sz="2800" dirty="0" smtClean="0"/>
          </a:p>
        </p:txBody>
      </p:sp>
      <p:pic>
        <p:nvPicPr>
          <p:cNvPr id="8"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5" cstate="print"/>
          <a:srcRect/>
          <a:stretch>
            <a:fillRect/>
          </a:stretch>
        </p:blipFill>
        <p:spPr bwMode="auto">
          <a:xfrm>
            <a:off x="0" y="-1"/>
            <a:ext cx="1043608" cy="1477377"/>
          </a:xfrm>
          <a:prstGeom prst="rect">
            <a:avLst/>
          </a:prstGeom>
          <a:noFill/>
        </p:spPr>
      </p:pic>
      <p:sp>
        <p:nvSpPr>
          <p:cNvPr id="4" name="Rectangle 3"/>
          <p:cNvSpPr/>
          <p:nvPr/>
        </p:nvSpPr>
        <p:spPr>
          <a:xfrm>
            <a:off x="1127972" y="16564"/>
            <a:ext cx="8016028" cy="276999"/>
          </a:xfrm>
          <a:prstGeom prst="rect">
            <a:avLst/>
          </a:prstGeom>
        </p:spPr>
        <p:txBody>
          <a:bodyPr wrap="square">
            <a:spAutoFit/>
          </a:bodyPr>
          <a:lstStyle/>
          <a:p>
            <a:r>
              <a:rPr lang="fr-FR" sz="1200" b="1" dirty="0"/>
              <a:t>AMICALE DES ANCIENS DÉPORTÉS A NEU-STASSFURT ET DE LEURS FAMILLES (kommando de Buchenwald)</a:t>
            </a:r>
            <a:endParaRPr lang="fr-FR" sz="1200" dirty="0"/>
          </a:p>
        </p:txBody>
      </p:sp>
    </p:spTree>
    <p:extLst>
      <p:ext uri="{BB962C8B-B14F-4D97-AF65-F5344CB8AC3E}">
        <p14:creationId xmlns:p14="http://schemas.microsoft.com/office/powerpoint/2010/main" val="2272036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046" y="1349282"/>
            <a:ext cx="8913813" cy="710423"/>
          </a:xfrm>
        </p:spPr>
        <p:txBody>
          <a:bodyPr>
            <a:normAutofit/>
          </a:bodyPr>
          <a:lstStyle/>
          <a:p>
            <a:r>
              <a:rPr lang="fr-FR" sz="2400" dirty="0" smtClean="0"/>
              <a:t>La dénonciation et l’arrestation</a:t>
            </a:r>
            <a:endParaRPr lang="fr-FR" sz="2400" dirty="0"/>
          </a:p>
        </p:txBody>
      </p:sp>
      <p:sp>
        <p:nvSpPr>
          <p:cNvPr id="3" name="Espace réservé du contenu 2"/>
          <p:cNvSpPr>
            <a:spLocks noGrp="1"/>
          </p:cNvSpPr>
          <p:nvPr>
            <p:ph idx="1"/>
          </p:nvPr>
        </p:nvSpPr>
        <p:spPr>
          <a:xfrm>
            <a:off x="755576" y="2101586"/>
            <a:ext cx="7920880" cy="1944216"/>
          </a:xfrm>
        </p:spPr>
        <p:txBody>
          <a:bodyPr>
            <a:normAutofit lnSpcReduction="10000"/>
          </a:bodyPr>
          <a:lstStyle/>
          <a:p>
            <a:r>
              <a:rPr lang="fr-FR" sz="1600" dirty="0" smtClean="0"/>
              <a:t>1944: l’activité de la résistance s’intensifie pour préparer le débarquement</a:t>
            </a:r>
          </a:p>
          <a:p>
            <a:r>
              <a:rPr lang="fr-FR" sz="1600" dirty="0" smtClean="0"/>
              <a:t>En mars: les équipes de L’OCMJ attendent un parachutage d’armes dans la région de Nemours</a:t>
            </a:r>
          </a:p>
          <a:p>
            <a:r>
              <a:rPr lang="fr-FR" sz="1600" dirty="0" smtClean="0"/>
              <a:t>Ils sont dénoncés par un mouchard. La </a:t>
            </a:r>
            <a:r>
              <a:rPr lang="fr-FR" sz="1600" b="1" dirty="0" smtClean="0"/>
              <a:t>Gestapo</a:t>
            </a:r>
            <a:r>
              <a:rPr lang="fr-FR" sz="1600" dirty="0" smtClean="0"/>
              <a:t> arrête 12 membres de l’organisation en quelques jours</a:t>
            </a:r>
          </a:p>
          <a:p>
            <a:r>
              <a:rPr lang="fr-FR" sz="1600" dirty="0" smtClean="0"/>
              <a:t>Jacques et </a:t>
            </a:r>
            <a:r>
              <a:rPr lang="fr-FR" sz="1600" i="1" dirty="0" smtClean="0"/>
              <a:t>Gérard</a:t>
            </a:r>
            <a:r>
              <a:rPr lang="fr-FR" sz="1600" dirty="0" smtClean="0"/>
              <a:t> sont arrêtés le 30 mars, transférés à la prison de Fresnes et interrogés. Ils resteront 3 mois à l’isolement</a:t>
            </a:r>
          </a:p>
        </p:txBody>
      </p:sp>
      <p:pic>
        <p:nvPicPr>
          <p:cNvPr id="4" name="Image 3" descr="prison de frensn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7874" y="3861049"/>
            <a:ext cx="4356169" cy="2773654"/>
          </a:xfrm>
          <a:prstGeom prst="rect">
            <a:avLst/>
          </a:prstGeom>
        </p:spPr>
      </p:pic>
      <p:pic>
        <p:nvPicPr>
          <p:cNvPr id="7" name="Image 6" descr="arrestatio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571" y="3861049"/>
            <a:ext cx="3888300" cy="2773654"/>
          </a:xfrm>
          <a:prstGeom prst="rect">
            <a:avLst/>
          </a:prstGeom>
        </p:spPr>
      </p:pic>
      <p:sp>
        <p:nvSpPr>
          <p:cNvPr id="6" name="Rectangle 5"/>
          <p:cNvSpPr/>
          <p:nvPr/>
        </p:nvSpPr>
        <p:spPr>
          <a:xfrm>
            <a:off x="1096322" y="912275"/>
            <a:ext cx="3495631" cy="523220"/>
          </a:xfrm>
          <a:prstGeom prst="rect">
            <a:avLst/>
          </a:prstGeom>
        </p:spPr>
        <p:txBody>
          <a:bodyPr wrap="square">
            <a:spAutoFit/>
          </a:bodyPr>
          <a:lstStyle/>
          <a:p>
            <a:r>
              <a:rPr lang="fr-FR" sz="2800" dirty="0">
                <a:solidFill>
                  <a:srgbClr val="0070C0"/>
                </a:solidFill>
              </a:rPr>
              <a:t>3-Un peu d’histoire </a:t>
            </a:r>
            <a:endParaRPr lang="fr-FR" sz="2800" dirty="0" smtClean="0"/>
          </a:p>
        </p:txBody>
      </p:sp>
      <p:pic>
        <p:nvPicPr>
          <p:cNvPr id="8"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5" cstate="print"/>
          <a:srcRect/>
          <a:stretch>
            <a:fillRect/>
          </a:stretch>
        </p:blipFill>
        <p:spPr bwMode="auto">
          <a:xfrm>
            <a:off x="0" y="-1"/>
            <a:ext cx="1043608" cy="1477377"/>
          </a:xfrm>
          <a:prstGeom prst="rect">
            <a:avLst/>
          </a:prstGeom>
          <a:noFill/>
        </p:spPr>
      </p:pic>
      <p:sp>
        <p:nvSpPr>
          <p:cNvPr id="5" name="Rectangle 4"/>
          <p:cNvSpPr/>
          <p:nvPr/>
        </p:nvSpPr>
        <p:spPr>
          <a:xfrm>
            <a:off x="1043608" y="-32429"/>
            <a:ext cx="8220093" cy="276999"/>
          </a:xfrm>
          <a:prstGeom prst="rect">
            <a:avLst/>
          </a:prstGeom>
        </p:spPr>
        <p:txBody>
          <a:bodyPr wrap="square">
            <a:spAutoFit/>
          </a:bodyPr>
          <a:lstStyle/>
          <a:p>
            <a:r>
              <a:rPr lang="fr-FR" sz="1200" b="1" dirty="0"/>
              <a:t>AMICALE DES ANCIENS DÉPORTÉS A NEU-STASSFURT ET DE LEURS FAMILLES (kommando de Buchenwald)</a:t>
            </a:r>
            <a:endParaRPr lang="fr-FR" sz="1200" dirty="0"/>
          </a:p>
        </p:txBody>
      </p:sp>
    </p:spTree>
    <p:extLst>
      <p:ext uri="{BB962C8B-B14F-4D97-AF65-F5344CB8AC3E}">
        <p14:creationId xmlns:p14="http://schemas.microsoft.com/office/powerpoint/2010/main" val="1969179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276999"/>
          </a:xfrm>
          <a:prstGeom prst="rect">
            <a:avLst/>
          </a:prstGeom>
        </p:spPr>
        <p:txBody>
          <a:bodyPr wrap="square">
            <a:spAutoFit/>
          </a:bodyPr>
          <a:lstStyle/>
          <a:p>
            <a:pPr algn="ctr"/>
            <a:r>
              <a:rPr lang="fr-FR" sz="1200" b="1" dirty="0"/>
              <a:t>AMICALE DES </a:t>
            </a:r>
            <a:r>
              <a:rPr lang="fr-FR" sz="1200" b="1" dirty="0" smtClean="0"/>
              <a:t>ANCIENS DÉPORTÉS  </a:t>
            </a:r>
            <a:r>
              <a:rPr lang="fr-FR" sz="1200" b="1" dirty="0"/>
              <a:t>A NEU-STASSFURT </a:t>
            </a:r>
            <a:r>
              <a:rPr lang="fr-FR" sz="1200" b="1" dirty="0" smtClean="0"/>
              <a:t>ET DE LEURS FAMILLES (kommando </a:t>
            </a:r>
            <a:r>
              <a:rPr lang="fr-FR" sz="1200" b="1" dirty="0"/>
              <a:t>de Buchenwald)</a:t>
            </a:r>
            <a:endParaRPr lang="fr-FR" sz="1200" dirty="0"/>
          </a:p>
        </p:txBody>
      </p:sp>
      <p:sp>
        <p:nvSpPr>
          <p:cNvPr id="7" name="ZoneTexte 6"/>
          <p:cNvSpPr txBox="1"/>
          <p:nvPr/>
        </p:nvSpPr>
        <p:spPr>
          <a:xfrm>
            <a:off x="1115616" y="908720"/>
            <a:ext cx="7344816" cy="6124754"/>
          </a:xfrm>
          <a:prstGeom prst="rect">
            <a:avLst/>
          </a:prstGeom>
          <a:noFill/>
        </p:spPr>
        <p:txBody>
          <a:bodyPr wrap="square" rtlCol="0">
            <a:spAutoFit/>
          </a:bodyPr>
          <a:lstStyle/>
          <a:p>
            <a:r>
              <a:rPr lang="fr-FR" sz="3600" dirty="0" smtClean="0"/>
              <a:t>4- </a:t>
            </a:r>
            <a:r>
              <a:rPr lang="fr-FR" sz="2000" dirty="0" smtClean="0"/>
              <a:t>La résistance, les arrestations, Compiègne et le départ vers l’Allemagne</a:t>
            </a:r>
          </a:p>
          <a:p>
            <a:r>
              <a:rPr lang="fr-FR" sz="2000" dirty="0" smtClean="0"/>
              <a:t>	41 - Projection du témoignage de Jacques VIGNY </a:t>
            </a:r>
          </a:p>
          <a:p>
            <a:r>
              <a:rPr lang="fr-FR" sz="2000" dirty="0" smtClean="0"/>
              <a:t>	</a:t>
            </a:r>
          </a:p>
          <a:p>
            <a:endParaRPr lang="fr-FR" sz="2000" dirty="0" smtClean="0"/>
          </a:p>
          <a:p>
            <a:r>
              <a:rPr lang="fr-FR" sz="2000" dirty="0">
                <a:hlinkClick r:id="rId3"/>
              </a:rPr>
              <a:t>http://</a:t>
            </a:r>
            <a:r>
              <a:rPr lang="fr-FR" sz="2000" dirty="0" smtClean="0">
                <a:hlinkClick r:id="rId3"/>
              </a:rPr>
              <a:t>www.amicale-stassfurt.fr/Videos/Presentation_JP_Royer/Jacques_avant_arrestation.mpg</a:t>
            </a:r>
            <a:endParaRPr lang="fr-FR" sz="2000" dirty="0" smtClean="0"/>
          </a:p>
          <a:p>
            <a:endParaRPr lang="fr-FR" sz="2000" dirty="0"/>
          </a:p>
          <a:p>
            <a:endParaRPr lang="fr-FR" sz="2000" dirty="0" smtClean="0"/>
          </a:p>
          <a:p>
            <a:endParaRPr lang="fr-FR" sz="2000" dirty="0" smtClean="0"/>
          </a:p>
          <a:p>
            <a:endParaRPr lang="fr-FR" sz="2000" dirty="0" smtClean="0"/>
          </a:p>
          <a:p>
            <a:r>
              <a:rPr lang="fr-FR" sz="2000" dirty="0" smtClean="0"/>
              <a:t>	</a:t>
            </a:r>
          </a:p>
          <a:p>
            <a:endParaRPr lang="fr-FR" sz="2000" dirty="0" smtClean="0"/>
          </a:p>
          <a:p>
            <a:r>
              <a:rPr lang="fr-FR" sz="2000" dirty="0" smtClean="0"/>
              <a:t>42 - Séance de Questions Réponses</a:t>
            </a:r>
          </a:p>
          <a:p>
            <a:endParaRPr lang="fr-FR" sz="3600" dirty="0" smtClean="0"/>
          </a:p>
          <a:p>
            <a:endParaRPr lang="fr-FR" sz="1000" dirty="0" smtClean="0"/>
          </a:p>
          <a:p>
            <a:endParaRPr lang="fr-FR" sz="1000" dirty="0" smtClean="0"/>
          </a:p>
          <a:p>
            <a:endParaRPr lang="fr-FR" sz="1000" dirty="0" smtClean="0"/>
          </a:p>
          <a:p>
            <a:endParaRPr lang="fr-FR" sz="1000" dirty="0" smtClean="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4" cstate="print"/>
          <a:srcRect/>
          <a:stretch>
            <a:fillRect/>
          </a:stretch>
        </p:blipFill>
        <p:spPr bwMode="auto">
          <a:xfrm>
            <a:off x="0" y="0"/>
            <a:ext cx="1048840" cy="148478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1187624" y="908720"/>
            <a:ext cx="7344816" cy="4031873"/>
          </a:xfrm>
          <a:prstGeom prst="rect">
            <a:avLst/>
          </a:prstGeom>
          <a:noFill/>
        </p:spPr>
        <p:txBody>
          <a:bodyPr wrap="square" rtlCol="0">
            <a:spAutoFit/>
          </a:bodyPr>
          <a:lstStyle/>
          <a:p>
            <a:r>
              <a:rPr lang="fr-FR" sz="3600" dirty="0" smtClean="0"/>
              <a:t>5- </a:t>
            </a:r>
            <a:r>
              <a:rPr lang="fr-FR" sz="2000" dirty="0" smtClean="0"/>
              <a:t>Le dernier Train: 17 Aout 1944</a:t>
            </a:r>
          </a:p>
          <a:p>
            <a:r>
              <a:rPr lang="fr-FR" sz="1400" b="1" dirty="0" smtClean="0"/>
              <a:t>Le camp de </a:t>
            </a:r>
            <a:r>
              <a:rPr lang="fr-FR" sz="1400" b="1" dirty="0" err="1" smtClean="0"/>
              <a:t>Royallieu</a:t>
            </a:r>
            <a:r>
              <a:rPr lang="fr-FR" sz="1400" b="1" dirty="0" smtClean="0"/>
              <a:t>. </a:t>
            </a:r>
          </a:p>
          <a:p>
            <a:r>
              <a:rPr lang="fr-FR" sz="1400" dirty="0" err="1" smtClean="0"/>
              <a:t>Royallieu</a:t>
            </a:r>
            <a:r>
              <a:rPr lang="fr-FR" sz="1400" dirty="0" smtClean="0"/>
              <a:t> est un camp de transit, une étape entre la prison d’où l’on vient et le camp de concentration où l’on va. </a:t>
            </a:r>
          </a:p>
          <a:p>
            <a:r>
              <a:rPr lang="fr-FR" sz="1400" dirty="0" smtClean="0"/>
              <a:t>Ce dernier convoi sert l’effort de guerre allemand. Tous les survivants du voyage vont rejoindre les  </a:t>
            </a:r>
            <a:r>
              <a:rPr lang="fr-FR" sz="1400" dirty="0" err="1" smtClean="0"/>
              <a:t>kommandos</a:t>
            </a:r>
            <a:r>
              <a:rPr lang="fr-FR" sz="1400" dirty="0" smtClean="0"/>
              <a:t> de travail. </a:t>
            </a:r>
          </a:p>
          <a:p>
            <a:endParaRPr lang="fr-FR" sz="2000" dirty="0" smtClean="0"/>
          </a:p>
          <a:p>
            <a:r>
              <a:rPr lang="fr-FR" sz="2000" dirty="0" smtClean="0"/>
              <a:t>	</a:t>
            </a:r>
          </a:p>
          <a:p>
            <a:endParaRPr lang="fr-FR" sz="2000" dirty="0" smtClean="0"/>
          </a:p>
          <a:p>
            <a:endParaRPr lang="fr-FR" sz="2000" dirty="0" smtClean="0"/>
          </a:p>
          <a:p>
            <a:endParaRPr lang="fr-FR" sz="2000" dirty="0" smtClean="0"/>
          </a:p>
          <a:p>
            <a:endParaRPr lang="fr-FR" sz="2000" dirty="0" smtClean="0"/>
          </a:p>
          <a:p>
            <a:endParaRPr lang="fr-FR" sz="2000" dirty="0" smtClean="0"/>
          </a:p>
          <a:p>
            <a:endParaRPr lang="fr-FR" sz="1000" dirty="0" smtClean="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1048840" cy="1484784"/>
          </a:xfrm>
          <a:prstGeom prst="rect">
            <a:avLst/>
          </a:prstGeom>
          <a:noFill/>
        </p:spPr>
      </p:pic>
      <p:pic>
        <p:nvPicPr>
          <p:cNvPr id="1026" name="Picture 2" descr="C:\Users\Marty.Marty-PC.000\A JPR\deportes\presentation au public\royallieu_compiegne.jpg"/>
          <p:cNvPicPr>
            <a:picLocks noChangeAspect="1" noChangeArrowheads="1"/>
          </p:cNvPicPr>
          <p:nvPr/>
        </p:nvPicPr>
        <p:blipFill>
          <a:blip r:embed="rId4" cstate="print"/>
          <a:srcRect/>
          <a:stretch>
            <a:fillRect/>
          </a:stretch>
        </p:blipFill>
        <p:spPr bwMode="auto">
          <a:xfrm>
            <a:off x="1115616" y="3356992"/>
            <a:ext cx="7326213" cy="31886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1115616" y="553557"/>
            <a:ext cx="7776864" cy="4893647"/>
          </a:xfrm>
          <a:prstGeom prst="rect">
            <a:avLst/>
          </a:prstGeom>
          <a:noFill/>
        </p:spPr>
        <p:txBody>
          <a:bodyPr wrap="square" rtlCol="0">
            <a:spAutoFit/>
          </a:bodyPr>
          <a:lstStyle/>
          <a:p>
            <a:r>
              <a:rPr lang="fr-FR" sz="3600" dirty="0" smtClean="0"/>
              <a:t>5- </a:t>
            </a:r>
            <a:r>
              <a:rPr lang="fr-FR" sz="2000" dirty="0" smtClean="0"/>
              <a:t>Le dernier Train: 17 Aout 1944</a:t>
            </a:r>
          </a:p>
          <a:p>
            <a:r>
              <a:rPr lang="fr-FR" sz="1400" dirty="0" smtClean="0"/>
              <a:t>Départ pour une destination inconnue  (en fait le camp de Buchenwald) par le dernier train à partir de Compiègne pour l’Allemagne : 1250 hommes sont déportés, entassés dans des wagons à bestiaux, pour un voyage de 4 jours: beaucoup mourront ou deviendront fous</a:t>
            </a:r>
          </a:p>
          <a:p>
            <a:r>
              <a:rPr lang="fr-FR" sz="1400" dirty="0" smtClean="0"/>
              <a:t>	51 - Projection du témoignage de Pierre BUR déporté ayant pris ce dernier train </a:t>
            </a:r>
          </a:p>
          <a:p>
            <a:r>
              <a:rPr lang="fr-FR" sz="2000" dirty="0" smtClean="0"/>
              <a:t>	</a:t>
            </a:r>
          </a:p>
          <a:p>
            <a:endParaRPr lang="fr-FR" sz="2000" dirty="0" smtClean="0"/>
          </a:p>
          <a:p>
            <a:endParaRPr lang="fr-FR" sz="2000" dirty="0" smtClean="0"/>
          </a:p>
          <a:p>
            <a:endParaRPr lang="fr-FR" sz="2000" dirty="0" smtClean="0"/>
          </a:p>
          <a:p>
            <a:r>
              <a:rPr lang="fr-FR" sz="2000" dirty="0" smtClean="0"/>
              <a:t>	</a:t>
            </a:r>
          </a:p>
          <a:p>
            <a:endParaRPr lang="fr-FR" sz="2000" dirty="0" smtClean="0"/>
          </a:p>
          <a:p>
            <a:endParaRPr lang="fr-FR" sz="2000" dirty="0"/>
          </a:p>
          <a:p>
            <a:endParaRPr lang="fr-FR" sz="2000" dirty="0" smtClean="0"/>
          </a:p>
          <a:p>
            <a:endParaRPr lang="fr-FR" sz="2000" dirty="0"/>
          </a:p>
          <a:p>
            <a:endParaRPr lang="fr-FR" sz="2000" dirty="0" smtClean="0"/>
          </a:p>
          <a:p>
            <a:endParaRPr lang="fr-FR" sz="1000" dirty="0" smtClean="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1048840" cy="1484784"/>
          </a:xfrm>
          <a:prstGeom prst="rect">
            <a:avLst/>
          </a:prstGeom>
          <a:noFill/>
        </p:spPr>
      </p:pic>
      <p:pic>
        <p:nvPicPr>
          <p:cNvPr id="3074" name="Picture 2" descr="http://www.amicale-stassfurt.fr/Photos/ResistanceCollabo/wagon.jpg"/>
          <p:cNvPicPr>
            <a:picLocks noChangeAspect="1" noChangeArrowheads="1"/>
          </p:cNvPicPr>
          <p:nvPr/>
        </p:nvPicPr>
        <p:blipFill>
          <a:blip r:embed="rId4" cstate="print"/>
          <a:srcRect/>
          <a:stretch>
            <a:fillRect/>
          </a:stretch>
        </p:blipFill>
        <p:spPr bwMode="auto">
          <a:xfrm>
            <a:off x="4427984" y="2121692"/>
            <a:ext cx="3652465" cy="2736304"/>
          </a:xfrm>
          <a:prstGeom prst="rect">
            <a:avLst/>
          </a:prstGeom>
          <a:noFill/>
        </p:spPr>
      </p:pic>
      <p:pic>
        <p:nvPicPr>
          <p:cNvPr id="8" name="Image 7"/>
          <p:cNvPicPr>
            <a:picLocks noChangeAspect="1"/>
          </p:cNvPicPr>
          <p:nvPr/>
        </p:nvPicPr>
        <p:blipFill>
          <a:blip r:embed="rId5"/>
          <a:stretch>
            <a:fillRect/>
          </a:stretch>
        </p:blipFill>
        <p:spPr>
          <a:xfrm>
            <a:off x="1082480" y="2060848"/>
            <a:ext cx="1952613" cy="2857992"/>
          </a:xfrm>
          <a:prstGeom prst="rect">
            <a:avLst/>
          </a:prstGeom>
        </p:spPr>
      </p:pic>
      <p:sp>
        <p:nvSpPr>
          <p:cNvPr id="2" name="Rectangle 1"/>
          <p:cNvSpPr/>
          <p:nvPr/>
        </p:nvSpPr>
        <p:spPr>
          <a:xfrm>
            <a:off x="2679043" y="5960051"/>
            <a:ext cx="3497881" cy="369332"/>
          </a:xfrm>
          <a:prstGeom prst="rect">
            <a:avLst/>
          </a:prstGeom>
        </p:spPr>
        <p:txBody>
          <a:bodyPr wrap="none">
            <a:spAutoFit/>
          </a:bodyPr>
          <a:lstStyle/>
          <a:p>
            <a:r>
              <a:rPr lang="fr-FR" dirty="0"/>
              <a:t>52 - Séance de Questions Réponses</a:t>
            </a:r>
            <a:endParaRPr lang="fr-FR" sz="900" dirty="0"/>
          </a:p>
        </p:txBody>
      </p:sp>
      <p:sp>
        <p:nvSpPr>
          <p:cNvPr id="3" name="Rectangle 2"/>
          <p:cNvSpPr/>
          <p:nvPr/>
        </p:nvSpPr>
        <p:spPr>
          <a:xfrm>
            <a:off x="1115616" y="5036721"/>
            <a:ext cx="4572000" cy="1200329"/>
          </a:xfrm>
          <a:prstGeom prst="rect">
            <a:avLst/>
          </a:prstGeom>
        </p:spPr>
        <p:txBody>
          <a:bodyPr>
            <a:spAutoFit/>
          </a:bodyPr>
          <a:lstStyle/>
          <a:p>
            <a:r>
              <a:rPr lang="fr-FR" dirty="0">
                <a:hlinkClick r:id="rId6"/>
              </a:rPr>
              <a:t>https://</a:t>
            </a:r>
            <a:r>
              <a:rPr lang="fr-FR" dirty="0" smtClean="0">
                <a:hlinkClick r:id="rId6"/>
              </a:rPr>
              <a:t>www.amicale-stassfurt.fr/Videos/Presentation_JP_Royer/Pierre-Bur-Le-dernier-train_JPR.mp4</a:t>
            </a:r>
            <a:endParaRPr lang="fr-FR" dirty="0" smtClean="0"/>
          </a:p>
          <a:p>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539552" y="1268760"/>
            <a:ext cx="8280920" cy="800219"/>
          </a:xfrm>
          <a:prstGeom prst="rect">
            <a:avLst/>
          </a:prstGeom>
          <a:noFill/>
        </p:spPr>
        <p:txBody>
          <a:bodyPr wrap="square" rtlCol="0">
            <a:spAutoFit/>
          </a:bodyPr>
          <a:lstStyle/>
          <a:p>
            <a:r>
              <a:rPr lang="fr-FR" sz="2800" dirty="0" smtClean="0"/>
              <a:t>6</a:t>
            </a:r>
            <a:r>
              <a:rPr lang="fr-FR" dirty="0" smtClean="0"/>
              <a:t>- </a:t>
            </a:r>
            <a:r>
              <a:rPr lang="fr-FR" sz="2000" b="1" dirty="0" smtClean="0"/>
              <a:t>Arrivée en Allemagne et vie sur les camps de Buchenwald</a:t>
            </a:r>
            <a:r>
              <a:rPr lang="fr-FR" dirty="0" smtClean="0"/>
              <a:t>	</a:t>
            </a:r>
          </a:p>
          <a:p>
            <a:r>
              <a:rPr lang="fr-FR" dirty="0" smtClean="0"/>
              <a:t>	61- histoire du camp</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10" name="Rectangle 9"/>
          <p:cNvSpPr/>
          <p:nvPr/>
        </p:nvSpPr>
        <p:spPr>
          <a:xfrm>
            <a:off x="179512" y="2132856"/>
            <a:ext cx="8424936" cy="2277547"/>
          </a:xfrm>
          <a:prstGeom prst="rect">
            <a:avLst/>
          </a:prstGeom>
        </p:spPr>
        <p:txBody>
          <a:bodyPr wrap="square">
            <a:spAutoFit/>
          </a:bodyPr>
          <a:lstStyle/>
          <a:p>
            <a:r>
              <a:rPr lang="fr-FR" sz="1400" dirty="0" smtClean="0"/>
              <a:t>Le camp de Buchenwald, situé à une dizaine de kilomètres de la ville de Weimar, est créé en 1937. Plus de 10 000 prisonniers sont des Juifs allemands internés à la suite du pogrom de la </a:t>
            </a:r>
            <a:r>
              <a:rPr lang="fr-FR" sz="1600" b="1" dirty="0" smtClean="0"/>
              <a:t>« nuit de cristal ». </a:t>
            </a:r>
          </a:p>
          <a:p>
            <a:r>
              <a:rPr lang="fr-FR" sz="1400" dirty="0" smtClean="0"/>
              <a:t>Avec le déclenchement de la guerre, en septembre 1939 et à mesure des avancées de la Wehrmacht, la population concentrationnaire s’internationalise. Tchèques, Slovaques et Polonais. Puis, en 1940, arrivent des déportés d’Europe de l’Ouest, Hollandais, Belges, Luxembourgeois et, à partir de juin, quelques Français du Nord et des départements d’Alsace et de Moselle. Le traitement particulièrement odieux qui leur est réservé par les SS suscite, le 18 octobre 1941, une réaction spontanée de solidarité de la part des autres détenus. Les SS, qui tiennent à empêcher toute forme ou manifestation de solidarité, exercent des représailles immédiates d’une grande brutalité. A Buchenwald, l’</a:t>
            </a:r>
            <a:r>
              <a:rPr lang="fr-FR" sz="1400" dirty="0" err="1" smtClean="0"/>
              <a:t>Aktionkugel</a:t>
            </a:r>
            <a:r>
              <a:rPr lang="fr-FR" sz="1400" dirty="0" smtClean="0"/>
              <a:t>, consistant à abattre un prisonnier d’une balle dans la nuque, fera 8 000 victimes parmi les prisonniers de guerre soviétiques. </a:t>
            </a:r>
            <a:endParaRPr lang="fr-FR" sz="1400" dirty="0"/>
          </a:p>
        </p:txBody>
      </p:sp>
      <p:pic>
        <p:nvPicPr>
          <p:cNvPr id="8" name="Picture 2" descr="C:\Users\Marty.Marty-PC.000\A JPR\deportes\presentation au public\arrivee_buchewald.JPG"/>
          <p:cNvPicPr>
            <a:picLocks noChangeAspect="1" noChangeArrowheads="1"/>
          </p:cNvPicPr>
          <p:nvPr/>
        </p:nvPicPr>
        <p:blipFill>
          <a:blip r:embed="rId4" cstate="print"/>
          <a:srcRect/>
          <a:stretch>
            <a:fillRect/>
          </a:stretch>
        </p:blipFill>
        <p:spPr bwMode="auto">
          <a:xfrm>
            <a:off x="179512" y="4365104"/>
            <a:ext cx="3807063" cy="2376264"/>
          </a:xfrm>
          <a:prstGeom prst="rect">
            <a:avLst/>
          </a:prstGeom>
          <a:noFill/>
        </p:spPr>
      </p:pic>
      <p:pic>
        <p:nvPicPr>
          <p:cNvPr id="11" name="Image 10" descr="TrianglesRose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39952" y="4365104"/>
            <a:ext cx="4184694" cy="223609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276999"/>
          </a:xfrm>
          <a:prstGeom prst="rect">
            <a:avLst/>
          </a:prstGeom>
        </p:spPr>
        <p:txBody>
          <a:bodyPr wrap="square">
            <a:spAutoFit/>
          </a:bodyPr>
          <a:lstStyle/>
          <a:p>
            <a:pPr algn="ctr"/>
            <a:r>
              <a:rPr lang="fr-FR" sz="1200" b="1" dirty="0"/>
              <a:t>AMICALE DES </a:t>
            </a:r>
            <a:r>
              <a:rPr lang="fr-FR" sz="1200" b="1" dirty="0" smtClean="0"/>
              <a:t>ANCIENS DÉPORTÉS </a:t>
            </a:r>
            <a:r>
              <a:rPr lang="fr-FR" sz="1200" b="1" dirty="0"/>
              <a:t>A NEU-STASSFURT </a:t>
            </a:r>
            <a:r>
              <a:rPr lang="fr-FR" sz="1200" b="1" dirty="0" smtClean="0"/>
              <a:t>ET DE LEURS FAMILLES (kommando </a:t>
            </a:r>
            <a:r>
              <a:rPr lang="fr-FR" sz="1200" b="1" dirty="0"/>
              <a:t>de Buchenwald)</a:t>
            </a:r>
            <a:endParaRPr lang="fr-FR" sz="1200" dirty="0"/>
          </a:p>
        </p:txBody>
      </p:sp>
      <p:sp>
        <p:nvSpPr>
          <p:cNvPr id="5" name="ZoneTexte 4"/>
          <p:cNvSpPr txBox="1"/>
          <p:nvPr/>
        </p:nvSpPr>
        <p:spPr>
          <a:xfrm>
            <a:off x="2123728" y="836712"/>
            <a:ext cx="2738891" cy="369332"/>
          </a:xfrm>
          <a:prstGeom prst="rect">
            <a:avLst/>
          </a:prstGeom>
          <a:noFill/>
        </p:spPr>
        <p:txBody>
          <a:bodyPr wrap="none" rtlCol="0">
            <a:spAutoFit/>
          </a:bodyPr>
          <a:lstStyle/>
          <a:p>
            <a:r>
              <a:rPr lang="fr-FR" dirty="0" smtClean="0"/>
              <a:t>Déroulé  de la présentation</a:t>
            </a:r>
            <a:endParaRPr lang="fr-FR" dirty="0"/>
          </a:p>
        </p:txBody>
      </p:sp>
      <p:sp>
        <p:nvSpPr>
          <p:cNvPr id="7" name="ZoneTexte 6"/>
          <p:cNvSpPr txBox="1"/>
          <p:nvPr/>
        </p:nvSpPr>
        <p:spPr>
          <a:xfrm>
            <a:off x="1115616" y="1412776"/>
            <a:ext cx="7344816" cy="4524315"/>
          </a:xfrm>
          <a:prstGeom prst="rect">
            <a:avLst/>
          </a:prstGeom>
          <a:noFill/>
        </p:spPr>
        <p:txBody>
          <a:bodyPr wrap="square" rtlCol="0">
            <a:spAutoFit/>
          </a:bodyPr>
          <a:lstStyle/>
          <a:p>
            <a:r>
              <a:rPr lang="fr-FR" dirty="0" smtClean="0"/>
              <a:t>1- Présentation de l’intervenant</a:t>
            </a:r>
          </a:p>
          <a:p>
            <a:endParaRPr lang="fr-FR" dirty="0" smtClean="0"/>
          </a:p>
          <a:p>
            <a:r>
              <a:rPr lang="fr-FR" dirty="0" smtClean="0"/>
              <a:t>2-Introduction: Pourquoi cette intervention</a:t>
            </a:r>
          </a:p>
          <a:p>
            <a:endParaRPr lang="fr-FR" dirty="0" smtClean="0"/>
          </a:p>
          <a:p>
            <a:r>
              <a:rPr lang="fr-FR" dirty="0" smtClean="0"/>
              <a:t>3- Un peu d’histoire</a:t>
            </a:r>
          </a:p>
          <a:p>
            <a:endParaRPr lang="fr-FR" dirty="0" smtClean="0"/>
          </a:p>
          <a:p>
            <a:r>
              <a:rPr lang="fr-FR" dirty="0" smtClean="0"/>
              <a:t>4- La résistance, les arrestations, Compiègne et le départ vers l’Allemagne</a:t>
            </a:r>
          </a:p>
          <a:p>
            <a:r>
              <a:rPr lang="fr-FR" dirty="0" smtClean="0"/>
              <a:t>		</a:t>
            </a:r>
          </a:p>
          <a:p>
            <a:r>
              <a:rPr lang="fr-FR" dirty="0" smtClean="0"/>
              <a:t>5- Le dernier train</a:t>
            </a:r>
          </a:p>
          <a:p>
            <a:r>
              <a:rPr lang="fr-FR" dirty="0" smtClean="0"/>
              <a:t>	</a:t>
            </a:r>
          </a:p>
          <a:p>
            <a:r>
              <a:rPr lang="fr-FR" dirty="0" smtClean="0"/>
              <a:t>6- Arrivée en Allemagne et vie sur les camps de Buchenwald </a:t>
            </a:r>
          </a:p>
          <a:p>
            <a:endParaRPr lang="fr-FR" dirty="0" smtClean="0"/>
          </a:p>
          <a:p>
            <a:r>
              <a:rPr lang="fr-FR" dirty="0" smtClean="0"/>
              <a:t>7- Le camp de </a:t>
            </a:r>
            <a:r>
              <a:rPr lang="fr-FR" dirty="0" err="1" smtClean="0"/>
              <a:t>Neu</a:t>
            </a:r>
            <a:r>
              <a:rPr lang="fr-FR" dirty="0" smtClean="0"/>
              <a:t>-Stassfurt </a:t>
            </a:r>
          </a:p>
          <a:p>
            <a:r>
              <a:rPr lang="fr-FR" dirty="0" smtClean="0"/>
              <a:t>	</a:t>
            </a:r>
          </a:p>
          <a:p>
            <a:r>
              <a:rPr lang="fr-FR" dirty="0" smtClean="0"/>
              <a:t>8- La marche de la mort </a:t>
            </a:r>
          </a:p>
          <a:p>
            <a:r>
              <a:rPr lang="fr-FR" dirty="0" smtClean="0"/>
              <a:t>	</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899592" y="1124744"/>
            <a:ext cx="7920880" cy="800219"/>
          </a:xfrm>
          <a:prstGeom prst="rect">
            <a:avLst/>
          </a:prstGeom>
          <a:noFill/>
        </p:spPr>
        <p:txBody>
          <a:bodyPr wrap="square" rtlCol="0">
            <a:spAutoFit/>
          </a:bodyPr>
          <a:lstStyle/>
          <a:p>
            <a:r>
              <a:rPr lang="fr-FR" sz="2800" dirty="0" smtClean="0"/>
              <a:t>6</a:t>
            </a:r>
            <a:r>
              <a:rPr lang="fr-FR" dirty="0" smtClean="0"/>
              <a:t>- </a:t>
            </a:r>
            <a:r>
              <a:rPr lang="fr-FR" sz="2000" b="1" dirty="0" smtClean="0"/>
              <a:t>Arrivée en Allemagne et vie sur les camps de Buchenwald</a:t>
            </a:r>
            <a:r>
              <a:rPr lang="fr-FR" dirty="0" smtClean="0"/>
              <a:t>	</a:t>
            </a:r>
          </a:p>
          <a:p>
            <a:r>
              <a:rPr lang="fr-FR" dirty="0" smtClean="0"/>
              <a:t>	61- histoire du camp</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827584" y="1916832"/>
            <a:ext cx="7992888" cy="2677656"/>
          </a:xfrm>
          <a:prstGeom prst="rect">
            <a:avLst/>
          </a:prstGeom>
        </p:spPr>
        <p:txBody>
          <a:bodyPr wrap="square">
            <a:spAutoFit/>
          </a:bodyPr>
          <a:lstStyle/>
          <a:p>
            <a:r>
              <a:rPr lang="fr-FR" sz="1400" dirty="0" smtClean="0"/>
              <a:t>De 1943 fin 1944, voire au tout début de 1945, le camp devient un vivier de main-d'œuvre corvéable à merci et renouvelable à volonté , pour la production de guerre. Le développement des </a:t>
            </a:r>
            <a:r>
              <a:rPr lang="fr-FR" sz="1400" dirty="0" err="1" smtClean="0"/>
              <a:t>Kommandos</a:t>
            </a:r>
            <a:r>
              <a:rPr lang="fr-FR" sz="1400" dirty="0" smtClean="0"/>
              <a:t> s’amplifie. Des usines sont installées dans l’enceinte du camp. L’exploitation des déportés tourne à l’extermination par le travail.</a:t>
            </a:r>
          </a:p>
          <a:p>
            <a:r>
              <a:rPr lang="fr-FR" sz="1400" dirty="0" smtClean="0"/>
              <a:t>En tout, Buchenwald comptera 136 </a:t>
            </a:r>
            <a:r>
              <a:rPr lang="fr-FR" sz="1400" dirty="0" err="1" smtClean="0"/>
              <a:t>Kommandos</a:t>
            </a:r>
            <a:r>
              <a:rPr lang="fr-FR" sz="1400" dirty="0" smtClean="0"/>
              <a:t> </a:t>
            </a:r>
            <a:r>
              <a:rPr lang="fr-FR" sz="1400" dirty="0" err="1" smtClean="0"/>
              <a:t>exterieurs</a:t>
            </a:r>
            <a:r>
              <a:rPr lang="fr-FR" sz="1400" dirty="0" smtClean="0"/>
              <a:t>  dont les plus connus sont ceux d’</a:t>
            </a:r>
            <a:r>
              <a:rPr lang="fr-FR" sz="1400" dirty="0" err="1" smtClean="0"/>
              <a:t>Ohrdruf</a:t>
            </a:r>
            <a:r>
              <a:rPr lang="fr-FR" sz="1400" dirty="0" smtClean="0"/>
              <a:t>, </a:t>
            </a:r>
            <a:r>
              <a:rPr lang="fr-FR" sz="1400" dirty="0" err="1" smtClean="0"/>
              <a:t>Schlieben</a:t>
            </a:r>
            <a:r>
              <a:rPr lang="fr-FR" sz="1400" dirty="0" smtClean="0"/>
              <a:t>, </a:t>
            </a:r>
            <a:r>
              <a:rPr lang="fr-FR" sz="1400" dirty="0" err="1" smtClean="0"/>
              <a:t>Berga</a:t>
            </a:r>
            <a:r>
              <a:rPr lang="fr-FR" sz="1400" dirty="0" smtClean="0"/>
              <a:t> Elster, </a:t>
            </a:r>
            <a:r>
              <a:rPr lang="fr-FR" sz="1400" b="1" dirty="0" err="1" smtClean="0"/>
              <a:t>Neu</a:t>
            </a:r>
            <a:r>
              <a:rPr lang="fr-FR" sz="1400" b="1" dirty="0" smtClean="0"/>
              <a:t>-Stassfurt, </a:t>
            </a:r>
            <a:r>
              <a:rPr lang="fr-FR" sz="1400" dirty="0" smtClean="0"/>
              <a:t>Laura, </a:t>
            </a:r>
            <a:r>
              <a:rPr lang="fr-FR" sz="1400" dirty="0" err="1" smtClean="0"/>
              <a:t>Gandersheim</a:t>
            </a:r>
            <a:r>
              <a:rPr lang="fr-FR" sz="1400" dirty="0" smtClean="0"/>
              <a:t>, </a:t>
            </a:r>
            <a:r>
              <a:rPr lang="fr-FR" sz="1400" dirty="0" err="1" smtClean="0"/>
              <a:t>Plomitz</a:t>
            </a:r>
            <a:r>
              <a:rPr lang="fr-FR" sz="1400" dirty="0" smtClean="0"/>
              <a:t>-</a:t>
            </a:r>
            <a:r>
              <a:rPr lang="fr-FR" sz="1400" dirty="0" err="1" smtClean="0"/>
              <a:t>Leau</a:t>
            </a:r>
            <a:r>
              <a:rPr lang="fr-FR" sz="1400" dirty="0" smtClean="0"/>
              <a:t>, </a:t>
            </a:r>
            <a:r>
              <a:rPr lang="fr-FR" sz="1400" dirty="0" err="1" smtClean="0"/>
              <a:t>Tröglitz</a:t>
            </a:r>
            <a:r>
              <a:rPr lang="fr-FR" sz="1400" dirty="0" smtClean="0"/>
              <a:t>, </a:t>
            </a:r>
            <a:r>
              <a:rPr lang="fr-FR" sz="1400" dirty="0" err="1" smtClean="0"/>
              <a:t>Langenstein</a:t>
            </a:r>
            <a:r>
              <a:rPr lang="fr-FR" sz="1400" dirty="0" smtClean="0"/>
              <a:t> et bien sûr Dora</a:t>
            </a:r>
            <a:r>
              <a:rPr lang="fr-FR" sz="1400" b="1" dirty="0" smtClean="0"/>
              <a:t>. Devant l’affluence de prisonniers,  un nouveau camp, appelé camp II par l’administration SS ou petit camp par les détenus est improvisé à partir de 1942 pour servir de quarantaine</a:t>
            </a:r>
            <a:r>
              <a:rPr lang="fr-FR" sz="1400" dirty="0" smtClean="0"/>
              <a:t>. Isolé du grand camp, il dispose de baraquements rudimentaires dépourvus d’équipement. Les détenus reconnus aptes au travail sont transférés au grand camp, tandis que ceux qui sont jugés inaptes et les malades restent au petit camp, transformé de fait en centre d’estropiés, d’infirmes ou de malades. En 1944, la capacité du petit camp étant insuffisante, deux grandes tentes sont dressées. Elles abriteront jusqu’à 6 000 détenus.</a:t>
            </a:r>
            <a:endParaRPr lang="fr-FR" sz="1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899592" y="1124744"/>
            <a:ext cx="7920880" cy="800219"/>
          </a:xfrm>
          <a:prstGeom prst="rect">
            <a:avLst/>
          </a:prstGeom>
          <a:noFill/>
        </p:spPr>
        <p:txBody>
          <a:bodyPr wrap="square" rtlCol="0">
            <a:spAutoFit/>
          </a:bodyPr>
          <a:lstStyle/>
          <a:p>
            <a:r>
              <a:rPr lang="fr-FR" sz="2800" dirty="0" smtClean="0"/>
              <a:t>6</a:t>
            </a:r>
            <a:r>
              <a:rPr lang="fr-FR" dirty="0" smtClean="0"/>
              <a:t>- </a:t>
            </a:r>
            <a:r>
              <a:rPr lang="fr-FR" sz="2000" b="1" dirty="0" smtClean="0"/>
              <a:t>Arrivée en Allemagne et vie sur les camps de Buchenwald</a:t>
            </a:r>
            <a:r>
              <a:rPr lang="fr-FR" dirty="0" smtClean="0"/>
              <a:t>	</a:t>
            </a:r>
          </a:p>
          <a:p>
            <a:r>
              <a:rPr lang="fr-FR" dirty="0" smtClean="0"/>
              <a:t>	61- histoire du camp</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pic>
        <p:nvPicPr>
          <p:cNvPr id="13314" name="Picture 2" descr="Photographie de l’arrivée des détenus au camp©AFBDK"/>
          <p:cNvPicPr>
            <a:picLocks noChangeAspect="1" noChangeArrowheads="1"/>
          </p:cNvPicPr>
          <p:nvPr/>
        </p:nvPicPr>
        <p:blipFill>
          <a:blip r:embed="rId4" cstate="print"/>
          <a:srcRect/>
          <a:stretch>
            <a:fillRect/>
          </a:stretch>
        </p:blipFill>
        <p:spPr bwMode="auto">
          <a:xfrm>
            <a:off x="539552" y="1844824"/>
            <a:ext cx="3410730" cy="4843237"/>
          </a:xfrm>
          <a:prstGeom prst="rect">
            <a:avLst/>
          </a:prstGeom>
          <a:noFill/>
        </p:spPr>
      </p:pic>
      <p:pic>
        <p:nvPicPr>
          <p:cNvPr id="75780" name="Picture 4" descr=" Entrée principale du camp de concentration de Buchenwald près de Weimar, Allemagne photo libre de droits"/>
          <p:cNvPicPr>
            <a:picLocks noChangeAspect="1" noChangeArrowheads="1"/>
          </p:cNvPicPr>
          <p:nvPr/>
        </p:nvPicPr>
        <p:blipFill>
          <a:blip r:embed="rId5" cstate="print"/>
          <a:srcRect/>
          <a:stretch>
            <a:fillRect/>
          </a:stretch>
        </p:blipFill>
        <p:spPr bwMode="auto">
          <a:xfrm>
            <a:off x="4499992" y="1700808"/>
            <a:ext cx="3828536" cy="2460105"/>
          </a:xfrm>
          <a:prstGeom prst="rect">
            <a:avLst/>
          </a:prstGeom>
          <a:noFill/>
        </p:spPr>
      </p:pic>
      <p:pic>
        <p:nvPicPr>
          <p:cNvPr id="75782" name="Picture 6" descr="https://www.buchenwald.de/fileadmin/_processed_/csm_U.S.-Luftaufklaerung_-Ende-April-1945_2b143e84aa.jpg"/>
          <p:cNvPicPr>
            <a:picLocks noChangeAspect="1" noChangeArrowheads="1"/>
          </p:cNvPicPr>
          <p:nvPr/>
        </p:nvPicPr>
        <p:blipFill>
          <a:blip r:embed="rId6" cstate="print"/>
          <a:srcRect/>
          <a:stretch>
            <a:fillRect/>
          </a:stretch>
        </p:blipFill>
        <p:spPr bwMode="auto">
          <a:xfrm>
            <a:off x="4427984" y="4221088"/>
            <a:ext cx="4202832" cy="2451651"/>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921200" y="885528"/>
            <a:ext cx="7920880" cy="800219"/>
          </a:xfrm>
          <a:prstGeom prst="rect">
            <a:avLst/>
          </a:prstGeom>
          <a:noFill/>
        </p:spPr>
        <p:txBody>
          <a:bodyPr wrap="square" rtlCol="0">
            <a:spAutoFit/>
          </a:bodyPr>
          <a:lstStyle/>
          <a:p>
            <a:r>
              <a:rPr lang="fr-FR" sz="2800" dirty="0" smtClean="0"/>
              <a:t>6</a:t>
            </a:r>
            <a:r>
              <a:rPr lang="fr-FR" dirty="0" smtClean="0"/>
              <a:t>- </a:t>
            </a:r>
            <a:r>
              <a:rPr lang="fr-FR" sz="2000" b="1" dirty="0" smtClean="0"/>
              <a:t>Arrivée en Allemagne et vie sur les camps de Buchenwald</a:t>
            </a:r>
            <a:r>
              <a:rPr lang="fr-FR" dirty="0" smtClean="0"/>
              <a:t>	</a:t>
            </a:r>
          </a:p>
          <a:p>
            <a:r>
              <a:rPr lang="fr-FR" dirty="0" smtClean="0"/>
              <a:t>	61- histoire du camp</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13"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chemeClr val="tx1"/>
                </a:solidFill>
                <a:effectLst/>
                <a:latin typeface="Arial" panose="020B0604020202020204" pitchFamily="34" charset="0"/>
              </a:rPr>
              <a:t>Georges Angéli, un exemple de résistance à Buchenwald</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smtClean="0">
                <a:ln>
                  <a:noFill/>
                </a:ln>
                <a:solidFill>
                  <a:schemeClr val="tx1"/>
                </a:solidFill>
                <a:effectLst/>
                <a:latin typeface="Arial" panose="020B0604020202020204" pitchFamily="34" charset="0"/>
              </a:rPr>
              <a:t>Georges Angéli, bien que pacifiste par nature, s’engagea le 18 juillet 1939 pour trois ans. En septembre éclata la « Drôle de guerre » puis vint la débâcle. Il fut embarqué pour l’Algérie sur le « Champollion ». Au cours de la traversée, il apprit le 23 juin 1940 le « cessez le feu ». Il devint alors selon son expression « militaire civil » pour terminer les deux ans de son engagement. De retour en France, il fut requis par l’organisation Todt à la Pallice en septembre 1942. Il déserta de ce travail obligatoire en avril 1943 et devint clandestin comptant rejoindre les forces combattantes par l’Espagne. Il fut arrêté le 7 mai 1943 et déporté à Buchenwald du 28 juin 1943 au 26 avril 1945. Il termina sa vie à Châtellerault et décéda en 2010.</a:t>
            </a:r>
            <a:endParaRPr kumimoji="0" lang="fr-FR" altLang="fr-FR"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smtClean="0">
                <a:ln>
                  <a:noFill/>
                </a:ln>
                <a:solidFill>
                  <a:schemeClr val="tx1"/>
                </a:solidFill>
                <a:effectLst/>
                <a:latin typeface="Arial" panose="020B0604020202020204" pitchFamily="34" charset="0"/>
              </a:rPr>
              <a:t>  </a:t>
            </a:r>
            <a:r>
              <a:rPr kumimoji="0" lang="fr-FR" altLang="fr-FR" sz="48000" b="0" i="0" u="none" strike="noStrike" cap="none" normalizeH="0" baseline="0" smtClean="0">
                <a:ln>
                  <a:noFill/>
                </a:ln>
                <a:solidFill>
                  <a:schemeClr val="tx1"/>
                </a:solidFill>
                <a:effectLst/>
                <a:latin typeface="Arial" panose="020B0604020202020204" pitchFamily="34" charset="0"/>
              </a:rPr>
              <a:t> </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pic>
        <p:nvPicPr>
          <p:cNvPr id="1026" name="Picture 2" descr="https://www.vrid-memorial.com/wp-content/uploads/2019/04/911d605c7cd89ac88791c2c5adc386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976726"/>
            <a:ext cx="2304256" cy="337002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512" y="1976726"/>
            <a:ext cx="5897549" cy="3970318"/>
          </a:xfrm>
          <a:prstGeom prst="rect">
            <a:avLst/>
          </a:prstGeom>
        </p:spPr>
        <p:txBody>
          <a:bodyPr wrap="square">
            <a:spAutoFit/>
          </a:bodyPr>
          <a:lstStyle/>
          <a:p>
            <a:r>
              <a:rPr lang="fr-FR" b="1" dirty="0"/>
              <a:t>Georges </a:t>
            </a:r>
            <a:r>
              <a:rPr lang="fr-FR" b="1" dirty="0" err="1"/>
              <a:t>Angéli</a:t>
            </a:r>
            <a:r>
              <a:rPr lang="fr-FR" b="1" dirty="0"/>
              <a:t>, un exemple de résistance à Buchenwald</a:t>
            </a:r>
          </a:p>
          <a:p>
            <a:r>
              <a:rPr lang="fr-FR" dirty="0"/>
              <a:t>Georges </a:t>
            </a:r>
            <a:r>
              <a:rPr lang="fr-FR" dirty="0" err="1"/>
              <a:t>Angéli</a:t>
            </a:r>
            <a:r>
              <a:rPr lang="fr-FR" dirty="0"/>
              <a:t>, bien que pacifiste par nature, s’engagea le 18 juillet 1939 pour trois ans. En septembre éclata la « Drôle de guerre » puis vint la débâcle. Il fut embarqué pour l’Algérie sur le « Champollion ». Au cours de la traversée, il apprit le 23 juin 1940 le « cessez le feu ». Il devint alors selon son expression « militaire civil » pour terminer les deux ans de son engagement. De retour en France, il fut requis par l’organisation Todt à la </a:t>
            </a:r>
            <a:r>
              <a:rPr lang="fr-FR" dirty="0" err="1"/>
              <a:t>Pallice</a:t>
            </a:r>
            <a:r>
              <a:rPr lang="fr-FR" dirty="0"/>
              <a:t> en septembre 1942. Il déserta de ce travail obligatoire en avril 1943 et devint clandestin comptant rejoindre les forces combattantes par l’Espagne. Il fut arrêté le 7 mai 1943 et déporté à Buchenwald du 28 juin 1943 au 26 avril 1945. Il termina sa vie à Châtellerault et décéda en 2010.</a:t>
            </a:r>
          </a:p>
        </p:txBody>
      </p:sp>
    </p:spTree>
    <p:extLst>
      <p:ext uri="{BB962C8B-B14F-4D97-AF65-F5344CB8AC3E}">
        <p14:creationId xmlns:p14="http://schemas.microsoft.com/office/powerpoint/2010/main" val="3762366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921200" y="885528"/>
            <a:ext cx="7920880" cy="800219"/>
          </a:xfrm>
          <a:prstGeom prst="rect">
            <a:avLst/>
          </a:prstGeom>
          <a:noFill/>
        </p:spPr>
        <p:txBody>
          <a:bodyPr wrap="square" rtlCol="0">
            <a:spAutoFit/>
          </a:bodyPr>
          <a:lstStyle/>
          <a:p>
            <a:r>
              <a:rPr lang="fr-FR" sz="2800" dirty="0" smtClean="0"/>
              <a:t>6</a:t>
            </a:r>
            <a:r>
              <a:rPr lang="fr-FR" dirty="0" smtClean="0"/>
              <a:t>- </a:t>
            </a:r>
            <a:r>
              <a:rPr lang="fr-FR" sz="2000" b="1" dirty="0" smtClean="0"/>
              <a:t>Arrivée en Allemagne et vie sur les camps de Buchenwald</a:t>
            </a:r>
            <a:r>
              <a:rPr lang="fr-FR" dirty="0" smtClean="0"/>
              <a:t>	</a:t>
            </a:r>
          </a:p>
          <a:p>
            <a:r>
              <a:rPr lang="fr-FR" dirty="0" smtClean="0"/>
              <a:t>	61- histoire du camp</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304" y="1781398"/>
            <a:ext cx="3435728" cy="2790126"/>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1542449"/>
            <a:ext cx="2664296" cy="3552395"/>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7486" y="5121100"/>
            <a:ext cx="2857500" cy="1600200"/>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984" y="4571524"/>
            <a:ext cx="3311352" cy="2159859"/>
          </a:xfrm>
          <a:prstGeom prst="rect">
            <a:avLst/>
          </a:prstGeom>
        </p:spPr>
      </p:pic>
    </p:spTree>
    <p:extLst>
      <p:ext uri="{BB962C8B-B14F-4D97-AF65-F5344CB8AC3E}">
        <p14:creationId xmlns:p14="http://schemas.microsoft.com/office/powerpoint/2010/main" val="2278044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921200" y="885528"/>
            <a:ext cx="7920880" cy="800219"/>
          </a:xfrm>
          <a:prstGeom prst="rect">
            <a:avLst/>
          </a:prstGeom>
          <a:noFill/>
        </p:spPr>
        <p:txBody>
          <a:bodyPr wrap="square" rtlCol="0">
            <a:spAutoFit/>
          </a:bodyPr>
          <a:lstStyle/>
          <a:p>
            <a:r>
              <a:rPr lang="fr-FR" sz="2800" dirty="0" smtClean="0"/>
              <a:t>6</a:t>
            </a:r>
            <a:r>
              <a:rPr lang="fr-FR" dirty="0" smtClean="0"/>
              <a:t>- </a:t>
            </a:r>
            <a:r>
              <a:rPr lang="fr-FR" sz="2000" b="1" dirty="0" smtClean="0"/>
              <a:t>Arrivée en Allemagne et vie sur les camps de Buchenwald</a:t>
            </a:r>
            <a:r>
              <a:rPr lang="fr-FR" dirty="0" smtClean="0"/>
              <a:t>	</a:t>
            </a:r>
          </a:p>
          <a:p>
            <a:r>
              <a:rPr lang="fr-FR" dirty="0" smtClean="0"/>
              <a:t>	61- histoire du camp</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736304"/>
            <a:ext cx="4536504" cy="3667877"/>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1640" y="1676510"/>
            <a:ext cx="3866824" cy="3658674"/>
          </a:xfrm>
          <a:prstGeom prst="rect">
            <a:avLst/>
          </a:prstGeom>
        </p:spPr>
      </p:pic>
    </p:spTree>
    <p:extLst>
      <p:ext uri="{BB962C8B-B14F-4D97-AF65-F5344CB8AC3E}">
        <p14:creationId xmlns:p14="http://schemas.microsoft.com/office/powerpoint/2010/main" val="1967818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921200" y="885528"/>
            <a:ext cx="7920880" cy="800219"/>
          </a:xfrm>
          <a:prstGeom prst="rect">
            <a:avLst/>
          </a:prstGeom>
          <a:noFill/>
        </p:spPr>
        <p:txBody>
          <a:bodyPr wrap="square" rtlCol="0">
            <a:spAutoFit/>
          </a:bodyPr>
          <a:lstStyle/>
          <a:p>
            <a:r>
              <a:rPr lang="fr-FR" sz="2800" dirty="0" smtClean="0"/>
              <a:t>6</a:t>
            </a:r>
            <a:r>
              <a:rPr lang="fr-FR" dirty="0" smtClean="0"/>
              <a:t>- </a:t>
            </a:r>
            <a:r>
              <a:rPr lang="fr-FR" sz="2000" b="1" dirty="0" smtClean="0"/>
              <a:t>Arrivée en Allemagne et vie sur les camps de Buchenwald</a:t>
            </a:r>
            <a:r>
              <a:rPr lang="fr-FR" dirty="0" smtClean="0"/>
              <a:t>	</a:t>
            </a:r>
          </a:p>
          <a:p>
            <a:r>
              <a:rPr lang="fr-FR" dirty="0" smtClean="0"/>
              <a:t>	61- histoire du camp</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451" y="1986329"/>
            <a:ext cx="4267902" cy="3420888"/>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58" y="1987094"/>
            <a:ext cx="4606451" cy="3456384"/>
          </a:xfrm>
          <a:prstGeom prst="rect">
            <a:avLst/>
          </a:prstGeom>
        </p:spPr>
      </p:pic>
    </p:spTree>
    <p:extLst>
      <p:ext uri="{BB962C8B-B14F-4D97-AF65-F5344CB8AC3E}">
        <p14:creationId xmlns:p14="http://schemas.microsoft.com/office/powerpoint/2010/main" val="2991174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921200" y="885528"/>
            <a:ext cx="7920880" cy="800219"/>
          </a:xfrm>
          <a:prstGeom prst="rect">
            <a:avLst/>
          </a:prstGeom>
          <a:noFill/>
        </p:spPr>
        <p:txBody>
          <a:bodyPr wrap="square" rtlCol="0">
            <a:spAutoFit/>
          </a:bodyPr>
          <a:lstStyle/>
          <a:p>
            <a:r>
              <a:rPr lang="fr-FR" sz="2800" dirty="0" smtClean="0"/>
              <a:t>6</a:t>
            </a:r>
            <a:r>
              <a:rPr lang="fr-FR" dirty="0" smtClean="0"/>
              <a:t>- </a:t>
            </a:r>
            <a:r>
              <a:rPr lang="fr-FR" sz="2000" b="1" dirty="0" smtClean="0"/>
              <a:t>Arrivée en Allemagne et vie sur les camps de Buchenwald</a:t>
            </a:r>
            <a:r>
              <a:rPr lang="fr-FR" dirty="0" smtClean="0"/>
              <a:t>	</a:t>
            </a:r>
          </a:p>
          <a:p>
            <a:r>
              <a:rPr lang="fr-FR" dirty="0" smtClean="0"/>
              <a:t>	</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2430257"/>
            <a:ext cx="4306750" cy="3156090"/>
          </a:xfrm>
          <a:prstGeom prst="rect">
            <a:avLst/>
          </a:prstGeom>
        </p:spPr>
      </p:pic>
      <p:sp>
        <p:nvSpPr>
          <p:cNvPr id="14" name="ZoneTexte 13"/>
          <p:cNvSpPr txBox="1"/>
          <p:nvPr/>
        </p:nvSpPr>
        <p:spPr>
          <a:xfrm>
            <a:off x="1878175" y="3550330"/>
            <a:ext cx="2016224" cy="369332"/>
          </a:xfrm>
          <a:prstGeom prst="rect">
            <a:avLst/>
          </a:prstGeom>
          <a:noFill/>
        </p:spPr>
        <p:txBody>
          <a:bodyPr wrap="square" rtlCol="0">
            <a:spAutoFit/>
          </a:bodyPr>
          <a:lstStyle/>
          <a:p>
            <a:r>
              <a:rPr lang="fr-FR" dirty="0" smtClean="0"/>
              <a:t>A CHACUN SON DU</a:t>
            </a:r>
            <a:endParaRPr lang="fr-FR" dirty="0"/>
          </a:p>
        </p:txBody>
      </p:sp>
      <p:sp>
        <p:nvSpPr>
          <p:cNvPr id="2" name="Rectangle 1"/>
          <p:cNvSpPr/>
          <p:nvPr/>
        </p:nvSpPr>
        <p:spPr>
          <a:xfrm>
            <a:off x="611560" y="1471228"/>
            <a:ext cx="8251112" cy="1200329"/>
          </a:xfrm>
          <a:prstGeom prst="rect">
            <a:avLst/>
          </a:prstGeom>
        </p:spPr>
        <p:txBody>
          <a:bodyPr wrap="square">
            <a:spAutoFit/>
          </a:bodyPr>
          <a:lstStyle/>
          <a:p>
            <a:r>
              <a:rPr lang="fr-FR" dirty="0"/>
              <a:t>62- témoignages de plusieurs déportés racontant  l’arrivée sur le camp de </a:t>
            </a:r>
            <a:r>
              <a:rPr lang="fr-FR" dirty="0" err="1"/>
              <a:t>Buckenwald</a:t>
            </a:r>
            <a:endParaRPr lang="fr-FR" dirty="0"/>
          </a:p>
          <a:p>
            <a:r>
              <a:rPr lang="fr-FR" dirty="0">
                <a:hlinkClick r:id="rId5"/>
              </a:rPr>
              <a:t>http://www.amicale-stassfurt.fr/Videos/Presentation_JP_Royer/Premier_contact_avec_le_camp.wmv.mp4</a:t>
            </a:r>
            <a:endParaRPr lang="fr-FR" dirty="0"/>
          </a:p>
          <a:p>
            <a:endParaRPr lang="fr-FR" dirty="0"/>
          </a:p>
        </p:txBody>
      </p:sp>
      <p:sp>
        <p:nvSpPr>
          <p:cNvPr id="3" name="Rectangle 2"/>
          <p:cNvSpPr/>
          <p:nvPr/>
        </p:nvSpPr>
        <p:spPr>
          <a:xfrm>
            <a:off x="960685" y="5949280"/>
            <a:ext cx="3899347" cy="369332"/>
          </a:xfrm>
          <a:prstGeom prst="rect">
            <a:avLst/>
          </a:prstGeom>
        </p:spPr>
        <p:txBody>
          <a:bodyPr wrap="square">
            <a:spAutoFit/>
          </a:bodyPr>
          <a:lstStyle/>
          <a:p>
            <a:r>
              <a:rPr lang="fr-FR" dirty="0" smtClean="0"/>
              <a:t>63- </a:t>
            </a:r>
            <a:r>
              <a:rPr lang="fr-FR" dirty="0"/>
              <a:t>Questions /réponses </a:t>
            </a:r>
          </a:p>
        </p:txBody>
      </p:sp>
    </p:spTree>
    <p:extLst>
      <p:ext uri="{BB962C8B-B14F-4D97-AF65-F5344CB8AC3E}">
        <p14:creationId xmlns:p14="http://schemas.microsoft.com/office/powerpoint/2010/main" val="15586114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827584" y="1233046"/>
            <a:ext cx="7992888" cy="2092881"/>
          </a:xfrm>
          <a:prstGeom prst="rect">
            <a:avLst/>
          </a:prstGeom>
          <a:noFill/>
        </p:spPr>
        <p:txBody>
          <a:bodyPr wrap="square" rtlCol="0" anchor="ctr">
            <a:spAutoFit/>
          </a:bodyPr>
          <a:lstStyle/>
          <a:p>
            <a:r>
              <a:rPr lang="fr-FR" sz="2800" dirty="0" smtClean="0"/>
              <a:t>7</a:t>
            </a:r>
            <a:r>
              <a:rPr lang="fr-FR" dirty="0" smtClean="0"/>
              <a:t>- Le camp de </a:t>
            </a:r>
            <a:r>
              <a:rPr lang="fr-FR" dirty="0" err="1" smtClean="0"/>
              <a:t>Neu</a:t>
            </a:r>
            <a:r>
              <a:rPr lang="fr-FR" dirty="0" smtClean="0"/>
              <a:t>-Stassfurt </a:t>
            </a:r>
          </a:p>
          <a:p>
            <a:endParaRPr lang="fr-FR" dirty="0" smtClean="0"/>
          </a:p>
          <a:p>
            <a:r>
              <a:rPr lang="fr-FR" sz="1400" dirty="0" smtClean="0"/>
              <a:t>Le 14 septembre 1944, 500 déportés sont désignés pour un « transport » .	</a:t>
            </a:r>
          </a:p>
          <a:p>
            <a:r>
              <a:rPr lang="fr-FR" sz="1400" dirty="0" smtClean="0"/>
              <a:t>En fait ils prenaient le train pour rejoindre </a:t>
            </a:r>
            <a:r>
              <a:rPr lang="fr-FR" sz="1400" dirty="0" err="1" smtClean="0"/>
              <a:t>Neu</a:t>
            </a:r>
            <a:r>
              <a:rPr lang="fr-FR" sz="1400" dirty="0" smtClean="0"/>
              <a:t>-Stassfurt. C’est le Kommando REH</a:t>
            </a:r>
          </a:p>
          <a:p>
            <a:r>
              <a:rPr lang="fr-FR" sz="1400" dirty="0" smtClean="0"/>
              <a:t>200 km en train puis 10km a pied sous un froid glacial (-15, -20° ) et très peu vêtus.</a:t>
            </a:r>
          </a:p>
          <a:p>
            <a:endParaRPr lang="fr-FR" sz="1400" dirty="0" smtClean="0"/>
          </a:p>
          <a:p>
            <a:r>
              <a:rPr lang="fr-FR" sz="1400" dirty="0" smtClean="0"/>
              <a:t>Ci-dessus le document d’affectation de Jacques Mortagne</a:t>
            </a:r>
          </a:p>
          <a:p>
            <a:endParaRPr lang="fr-FR" sz="1400" dirty="0" smtClean="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pic>
        <p:nvPicPr>
          <p:cNvPr id="2050" name="Picture 2" descr="http://www.amicale-stassfurt.fr/Documents/Transfert_reh.jpg"/>
          <p:cNvPicPr>
            <a:picLocks noChangeAspect="1" noChangeArrowheads="1"/>
          </p:cNvPicPr>
          <p:nvPr/>
        </p:nvPicPr>
        <p:blipFill>
          <a:blip r:embed="rId4" cstate="print"/>
          <a:srcRect/>
          <a:stretch>
            <a:fillRect/>
          </a:stretch>
        </p:blipFill>
        <p:spPr bwMode="auto">
          <a:xfrm>
            <a:off x="899592" y="3356992"/>
            <a:ext cx="4248472" cy="2721677"/>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899592" y="1052736"/>
            <a:ext cx="7992888" cy="2739211"/>
          </a:xfrm>
          <a:prstGeom prst="rect">
            <a:avLst/>
          </a:prstGeom>
          <a:noFill/>
        </p:spPr>
        <p:txBody>
          <a:bodyPr wrap="square" rtlCol="0" anchor="ctr">
            <a:spAutoFit/>
          </a:bodyPr>
          <a:lstStyle/>
          <a:p>
            <a:r>
              <a:rPr lang="fr-FR" sz="2800" dirty="0" smtClean="0"/>
              <a:t>7</a:t>
            </a:r>
            <a:r>
              <a:rPr lang="fr-FR" dirty="0" smtClean="0"/>
              <a:t>- Le camp de </a:t>
            </a:r>
            <a:r>
              <a:rPr lang="fr-FR" dirty="0" err="1" smtClean="0"/>
              <a:t>Neu</a:t>
            </a:r>
            <a:r>
              <a:rPr lang="fr-FR" dirty="0" smtClean="0"/>
              <a:t>-Stassfurt </a:t>
            </a:r>
          </a:p>
          <a:p>
            <a:endParaRPr lang="fr-FR" dirty="0" smtClean="0"/>
          </a:p>
          <a:p>
            <a:r>
              <a:rPr lang="fr-FR" sz="1400" dirty="0" smtClean="0"/>
              <a:t>Le 14 septembre 1944, 500 déportés sont désignés pour un « transport » .	</a:t>
            </a:r>
          </a:p>
          <a:p>
            <a:r>
              <a:rPr lang="fr-FR" sz="1400" dirty="0" smtClean="0"/>
              <a:t>En fait ils prenaient le train pour rejoindre </a:t>
            </a:r>
            <a:r>
              <a:rPr lang="fr-FR" sz="1400" dirty="0" err="1" smtClean="0"/>
              <a:t>Neu</a:t>
            </a:r>
            <a:r>
              <a:rPr lang="fr-FR" sz="1400" dirty="0" smtClean="0"/>
              <a:t>-Stassfurt. C’est le Kommando REH</a:t>
            </a:r>
          </a:p>
          <a:p>
            <a:r>
              <a:rPr lang="fr-FR" sz="1400" dirty="0" smtClean="0"/>
              <a:t>200 km en train puis 10km a pied sous un froid glacial (-15, -20° ) et très peu vêtus.</a:t>
            </a:r>
          </a:p>
          <a:p>
            <a:r>
              <a:rPr lang="fr-FR" sz="1400" dirty="0" smtClean="0"/>
              <a:t>Le camp planté au milieu d'une lande triste à mourir dans laquelle était extrait de la tourbe, c'est vous dire la richesse du lieu, était tout neuf et composé de 5 blocks (baraquements). Deux pour recevoir les déportés, un pour la logistique notamment les réserves SS et le sanitaire réduit à sa plus simple expression, et deux plus petits destinés à la cuisine et au ''</a:t>
            </a:r>
            <a:r>
              <a:rPr lang="fr-FR" sz="1400" dirty="0" err="1" smtClean="0"/>
              <a:t>revier</a:t>
            </a:r>
            <a:r>
              <a:rPr lang="fr-FR" sz="1400" dirty="0" smtClean="0"/>
              <a:t>'' (infirmerie). Dans celle-ci, il n'y avait strictement rien, mais rien de rien, pour soigner les malades, sinon quelques grabats. Ceux qui y furent affectés ne manquèrent pas de mourir.</a:t>
            </a:r>
            <a:endParaRPr lang="fr-FR" dirty="0" smtClean="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pic>
        <p:nvPicPr>
          <p:cNvPr id="12" name="Picture 2" descr="https://sites.google.com/site/kommandodeneustassfurt/_/rsrc/1291045046350/home/2-notre-histoire-1/la-vie--neu-stassfurt/Stassfurt%2012%20avril%201945.jpg?height=222&amp;width=320"/>
          <p:cNvPicPr>
            <a:picLocks noChangeAspect="1" noChangeArrowheads="1"/>
          </p:cNvPicPr>
          <p:nvPr/>
        </p:nvPicPr>
        <p:blipFill>
          <a:blip r:embed="rId4" cstate="print"/>
          <a:srcRect/>
          <a:stretch>
            <a:fillRect/>
          </a:stretch>
        </p:blipFill>
        <p:spPr bwMode="auto">
          <a:xfrm>
            <a:off x="611559" y="3861048"/>
            <a:ext cx="4024015" cy="2791661"/>
          </a:xfrm>
          <a:prstGeom prst="rect">
            <a:avLst/>
          </a:prstGeom>
          <a:noFill/>
        </p:spPr>
      </p:pic>
      <p:pic>
        <p:nvPicPr>
          <p:cNvPr id="13" name="Picture 4" descr="https://sites.google.com/site/kommandodeneustassfurt/_/rsrc/1291045150519/home/2-notre-histoire-1/la-vie--neu-stassfurt/Stassfurt%20chambre%2012%20avril%201945.jpg?height=215&amp;width=320"/>
          <p:cNvPicPr>
            <a:picLocks noChangeAspect="1" noChangeArrowheads="1"/>
          </p:cNvPicPr>
          <p:nvPr/>
        </p:nvPicPr>
        <p:blipFill>
          <a:blip r:embed="rId5" cstate="print"/>
          <a:srcRect/>
          <a:stretch>
            <a:fillRect/>
          </a:stretch>
        </p:blipFill>
        <p:spPr bwMode="auto">
          <a:xfrm>
            <a:off x="4752858" y="3861048"/>
            <a:ext cx="4126446" cy="2772457"/>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5" name="ZoneTexte 4"/>
          <p:cNvSpPr txBox="1"/>
          <p:nvPr/>
        </p:nvSpPr>
        <p:spPr>
          <a:xfrm>
            <a:off x="2123728" y="836712"/>
            <a:ext cx="2738891" cy="369332"/>
          </a:xfrm>
          <a:prstGeom prst="rect">
            <a:avLst/>
          </a:prstGeom>
          <a:noFill/>
        </p:spPr>
        <p:txBody>
          <a:bodyPr wrap="none" rtlCol="0">
            <a:spAutoFit/>
          </a:bodyPr>
          <a:lstStyle/>
          <a:p>
            <a:r>
              <a:rPr lang="fr-FR" dirty="0" smtClean="0"/>
              <a:t>Déroulé  de la présentation</a:t>
            </a:r>
            <a:endParaRPr lang="fr-FR" dirty="0"/>
          </a:p>
        </p:txBody>
      </p:sp>
      <p:sp>
        <p:nvSpPr>
          <p:cNvPr id="7" name="ZoneTexte 6"/>
          <p:cNvSpPr txBox="1"/>
          <p:nvPr/>
        </p:nvSpPr>
        <p:spPr>
          <a:xfrm>
            <a:off x="899592" y="1268760"/>
            <a:ext cx="7992888" cy="1077218"/>
          </a:xfrm>
          <a:prstGeom prst="rect">
            <a:avLst/>
          </a:prstGeom>
          <a:noFill/>
        </p:spPr>
        <p:txBody>
          <a:bodyPr wrap="square" rtlCol="0" anchor="ctr">
            <a:spAutoFit/>
          </a:bodyPr>
          <a:lstStyle/>
          <a:p>
            <a:r>
              <a:rPr lang="fr-FR" sz="2800" dirty="0" smtClean="0"/>
              <a:t>7</a:t>
            </a:r>
            <a:r>
              <a:rPr lang="fr-FR" dirty="0" smtClean="0"/>
              <a:t>- Le camp de </a:t>
            </a:r>
            <a:r>
              <a:rPr lang="fr-FR" dirty="0" err="1" smtClean="0"/>
              <a:t>Neu</a:t>
            </a:r>
            <a:r>
              <a:rPr lang="fr-FR" dirty="0" smtClean="0"/>
              <a:t>-Stassfurt</a:t>
            </a:r>
          </a:p>
          <a:p>
            <a:endParaRPr lang="fr-FR" dirty="0" smtClean="0"/>
          </a:p>
          <a:p>
            <a:r>
              <a:rPr lang="fr-FR" dirty="0" smtClean="0"/>
              <a:t>	</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10" name="Rectangle 9"/>
          <p:cNvSpPr/>
          <p:nvPr/>
        </p:nvSpPr>
        <p:spPr>
          <a:xfrm>
            <a:off x="755576" y="1772816"/>
            <a:ext cx="3528392" cy="2031325"/>
          </a:xfrm>
          <a:prstGeom prst="rect">
            <a:avLst/>
          </a:prstGeom>
        </p:spPr>
        <p:txBody>
          <a:bodyPr wrap="square">
            <a:spAutoFit/>
          </a:bodyPr>
          <a:lstStyle/>
          <a:p>
            <a:r>
              <a:rPr lang="fr-FR" sz="1400" b="1" dirty="0" smtClean="0"/>
              <a:t>71- La Mine</a:t>
            </a:r>
            <a:r>
              <a:rPr lang="fr-FR" sz="1400" dirty="0" smtClean="0"/>
              <a:t>: </a:t>
            </a:r>
          </a:p>
          <a:p>
            <a:r>
              <a:rPr lang="fr-FR" sz="1400" dirty="0" smtClean="0"/>
              <a:t>Elle était située à quelques kilomètres de LODERBURG ET D'ATZENDORF, les plus proches bourgades, et à un kilomètre du camp. Le puits VI était un des principaux sites des mines de sel et de potasse de STASSFURT. Les Allemands le désignaient sous l'appellation : </a:t>
            </a:r>
            <a:r>
              <a:rPr lang="fr-FR" sz="1400" i="1" dirty="0" smtClean="0"/>
              <a:t>SCHACHT VI NEU-STASSFURT</a:t>
            </a:r>
          </a:p>
          <a:p>
            <a:endParaRPr lang="fr-FR" sz="1400" dirty="0"/>
          </a:p>
        </p:txBody>
      </p:sp>
      <p:pic>
        <p:nvPicPr>
          <p:cNvPr id="2050" name="Picture 2" descr="http://www.amicale-stassfurt.fr/Photos/Stassfurt/Stassfurt%20Puits%20VII%201963.jpeg"/>
          <p:cNvPicPr>
            <a:picLocks noChangeAspect="1" noChangeArrowheads="1"/>
          </p:cNvPicPr>
          <p:nvPr/>
        </p:nvPicPr>
        <p:blipFill>
          <a:blip r:embed="rId4" cstate="print"/>
          <a:srcRect/>
          <a:stretch>
            <a:fillRect/>
          </a:stretch>
        </p:blipFill>
        <p:spPr bwMode="auto">
          <a:xfrm>
            <a:off x="4572000" y="1124744"/>
            <a:ext cx="4171059" cy="2952328"/>
          </a:xfrm>
          <a:prstGeom prst="rect">
            <a:avLst/>
          </a:prstGeom>
          <a:noFill/>
        </p:spPr>
      </p:pic>
      <p:sp>
        <p:nvSpPr>
          <p:cNvPr id="11" name="Rectangle 10"/>
          <p:cNvSpPr/>
          <p:nvPr/>
        </p:nvSpPr>
        <p:spPr>
          <a:xfrm>
            <a:off x="827584" y="4077072"/>
            <a:ext cx="7848872" cy="2246769"/>
          </a:xfrm>
          <a:prstGeom prst="rect">
            <a:avLst/>
          </a:prstGeom>
        </p:spPr>
        <p:txBody>
          <a:bodyPr wrap="square">
            <a:spAutoFit/>
          </a:bodyPr>
          <a:lstStyle/>
          <a:p>
            <a:r>
              <a:rPr lang="fr-FR" sz="1400" b="1" dirty="0" smtClean="0"/>
              <a:t>72- Le Travail: </a:t>
            </a:r>
          </a:p>
          <a:p>
            <a:r>
              <a:rPr lang="fr-FR" sz="1400" dirty="0" smtClean="0"/>
              <a:t>La journée au Kommando de NEU-STASSFURT était placée sous le signe du travail forcé. La plupart des détenus étaient employés comme terrassiers ou manœuvres, soit à la mine, soit dans divers </a:t>
            </a:r>
            <a:r>
              <a:rPr lang="fr-FR" sz="1400" dirty="0" err="1" smtClean="0"/>
              <a:t>kommandos</a:t>
            </a:r>
            <a:r>
              <a:rPr lang="fr-FR" sz="1400" dirty="0" smtClean="0"/>
              <a:t> en surface.</a:t>
            </a:r>
          </a:p>
          <a:p>
            <a:r>
              <a:rPr lang="fr-FR" sz="1400" dirty="0" smtClean="0"/>
              <a:t>Les équipes se relayaient jour et nuit (12h/12h) avec changement toutes les semaines </a:t>
            </a:r>
          </a:p>
          <a:p>
            <a:r>
              <a:rPr lang="fr-FR" sz="1400" b="1" i="1" dirty="0" smtClean="0"/>
              <a:t>Dès leur arrivée, 300 à 350 déportés travaillèrent au fond, aux étages -400, -430 et -460 mètres. Divisés en deux équipes, une de jour nommée TAGLICHT, l'autre de nuit nommée NACHTISCH. Ils étaient employés, douze heures durant dans différents </a:t>
            </a:r>
            <a:r>
              <a:rPr lang="fr-FR" sz="1400" b="1" i="1" dirty="0" err="1" smtClean="0"/>
              <a:t>kommandos</a:t>
            </a:r>
            <a:r>
              <a:rPr lang="fr-FR" sz="1400" b="1" i="1" dirty="0" smtClean="0"/>
              <a:t> de travail chargés de creuser et d'aménager les immenses salles de la mine en vue d'y implanter une usine souterraine (fabrication de moteurs d'avions à réaction).</a:t>
            </a:r>
            <a:endParaRPr lang="fr-FR" sz="1400" b="1"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276999"/>
          </a:xfrm>
          <a:prstGeom prst="rect">
            <a:avLst/>
          </a:prstGeom>
        </p:spPr>
        <p:txBody>
          <a:bodyPr wrap="square">
            <a:spAutoFit/>
          </a:bodyPr>
          <a:lstStyle/>
          <a:p>
            <a:r>
              <a:rPr lang="fr-FR" sz="1200" b="1" dirty="0"/>
              <a:t>AMICALE DES </a:t>
            </a:r>
            <a:r>
              <a:rPr lang="fr-FR" sz="1200" b="1" dirty="0" smtClean="0"/>
              <a:t>ANCIENS DÉPORTÉS </a:t>
            </a:r>
            <a:r>
              <a:rPr lang="fr-FR" sz="1200" b="1" dirty="0"/>
              <a:t>A </a:t>
            </a:r>
            <a:r>
              <a:rPr lang="fr-FR" sz="1200" b="1" dirty="0" smtClean="0"/>
              <a:t>NEU-STASSFURT ET DE LEURS FAMILLES  (kommando </a:t>
            </a:r>
            <a:r>
              <a:rPr lang="fr-FR" sz="1200" b="1" dirty="0"/>
              <a:t>de Buchenwald)</a:t>
            </a:r>
            <a:endParaRPr lang="fr-FR" sz="1200" dirty="0"/>
          </a:p>
        </p:txBody>
      </p:sp>
      <p:sp>
        <p:nvSpPr>
          <p:cNvPr id="7" name="ZoneTexte 6"/>
          <p:cNvSpPr txBox="1"/>
          <p:nvPr/>
        </p:nvSpPr>
        <p:spPr>
          <a:xfrm>
            <a:off x="827584" y="764704"/>
            <a:ext cx="7992888" cy="5386090"/>
          </a:xfrm>
          <a:prstGeom prst="rect">
            <a:avLst/>
          </a:prstGeom>
          <a:noFill/>
        </p:spPr>
        <p:txBody>
          <a:bodyPr wrap="square" rtlCol="0">
            <a:spAutoFit/>
          </a:bodyPr>
          <a:lstStyle/>
          <a:p>
            <a:r>
              <a:rPr lang="fr-FR" sz="2800" dirty="0" smtClean="0">
                <a:solidFill>
                  <a:srgbClr val="0070C0"/>
                </a:solidFill>
              </a:rPr>
              <a:t>1- Présentation de l’intervenant</a:t>
            </a:r>
          </a:p>
          <a:p>
            <a:r>
              <a:rPr lang="fr-FR" sz="1400" b="1" dirty="0" smtClean="0"/>
              <a:t>Je m’appelle </a:t>
            </a:r>
            <a:r>
              <a:rPr lang="fr-FR" sz="1400" dirty="0" smtClean="0"/>
              <a:t>: Jean-Paul Royer</a:t>
            </a:r>
          </a:p>
          <a:p>
            <a:r>
              <a:rPr lang="fr-FR" sz="1400" dirty="0" smtClean="0"/>
              <a:t>Je fais partie de cette amicale créée dès 1946 par quelques rescapés du camp</a:t>
            </a:r>
          </a:p>
          <a:p>
            <a:r>
              <a:rPr lang="fr-FR" sz="1400" dirty="0" smtClean="0"/>
              <a:t> </a:t>
            </a:r>
          </a:p>
          <a:p>
            <a:r>
              <a:rPr lang="fr-FR" sz="1400" b="1" dirty="0" smtClean="0"/>
              <a:t>Déporté référent </a:t>
            </a:r>
            <a:r>
              <a:rPr lang="fr-FR" sz="1400" dirty="0" smtClean="0"/>
              <a:t>: Mon père, Mathurin Royer né en 1920 à Lanvénégen (56)</a:t>
            </a:r>
          </a:p>
          <a:p>
            <a:r>
              <a:rPr lang="fr-FR" sz="1400" b="1" dirty="0" smtClean="0"/>
              <a:t>Camps</a:t>
            </a:r>
            <a:r>
              <a:rPr lang="fr-FR" sz="1400" dirty="0" smtClean="0"/>
              <a:t> : Buchenwald  Kommando de </a:t>
            </a:r>
            <a:r>
              <a:rPr lang="fr-FR" sz="1400" dirty="0" err="1" smtClean="0"/>
              <a:t>Neu</a:t>
            </a:r>
            <a:r>
              <a:rPr lang="fr-FR" sz="1400" dirty="0" smtClean="0"/>
              <a:t>-Stassfurt Matricule 81010</a:t>
            </a:r>
          </a:p>
          <a:p>
            <a:r>
              <a:rPr lang="fr-FR" sz="1400" dirty="0" smtClean="0"/>
              <a:t> </a:t>
            </a:r>
          </a:p>
          <a:p>
            <a:r>
              <a:rPr lang="fr-FR" sz="1400" b="1" dirty="0" smtClean="0"/>
              <a:t>Causes de la déportation </a:t>
            </a:r>
            <a:r>
              <a:rPr lang="fr-FR" sz="1400" dirty="0" smtClean="0"/>
              <a:t>: Faits de Résistance attaque et incendie de cars allemands, destructions de lignes téléphoniques … </a:t>
            </a:r>
          </a:p>
          <a:p>
            <a:r>
              <a:rPr lang="fr-FR" sz="1400" b="1" dirty="0" smtClean="0"/>
              <a:t>Circonstances de son arrestation </a:t>
            </a:r>
            <a:r>
              <a:rPr lang="fr-FR" sz="1400" dirty="0" smtClean="0"/>
              <a:t>:</a:t>
            </a:r>
          </a:p>
          <a:p>
            <a:r>
              <a:rPr lang="fr-FR" sz="1400" dirty="0" smtClean="0"/>
              <a:t> Incorporé à la 2eme Cie du 11eme bataillon du Morbihan, il est  recherché par la Gestapo (police allemande) en raison de ses activités de Résistant , il s’est livré de lui-même le 18 mai 1944, afin de faire libérer son propre père, innocent,  pris en otage à sa place.</a:t>
            </a:r>
          </a:p>
          <a:p>
            <a:r>
              <a:rPr lang="fr-FR" sz="1400" dirty="0" smtClean="0"/>
              <a:t> </a:t>
            </a:r>
          </a:p>
          <a:p>
            <a:r>
              <a:rPr lang="fr-FR" sz="1400" b="1" dirty="0" smtClean="0"/>
              <a:t>Condamnation : </a:t>
            </a:r>
            <a:r>
              <a:rPr lang="fr-FR" sz="1400" dirty="0" smtClean="0"/>
              <a:t>Emprisonné à la prison de Quimperlé  après tortures et humiliations  il  passe devant le tribunal militaire qui le condamne lui et les 17 autres </a:t>
            </a:r>
            <a:r>
              <a:rPr lang="fr-FR" sz="1400" b="1" i="1" dirty="0" smtClean="0"/>
              <a:t>à la peine de mort. 14 seront fusillés</a:t>
            </a:r>
            <a:r>
              <a:rPr lang="fr-FR" sz="1400" b="1" dirty="0" smtClean="0"/>
              <a:t>  à Port Louis.</a:t>
            </a:r>
            <a:endParaRPr lang="fr-FR" sz="3200" dirty="0" smtClean="0"/>
          </a:p>
          <a:p>
            <a:r>
              <a:rPr lang="fr-FR" sz="1400" b="1" dirty="0" smtClean="0"/>
              <a:t>Mais Lui et deux autres  ne le seront pas grâce </a:t>
            </a:r>
            <a:r>
              <a:rPr lang="fr-FR" sz="1400" dirty="0" smtClean="0"/>
              <a:t>à l’intervention du Lieutenant de Gendarmerie JAMET, habitant le même village, auprès des autorités allemandes.  </a:t>
            </a:r>
          </a:p>
          <a:p>
            <a:r>
              <a:rPr lang="fr-FR" sz="1400" dirty="0" smtClean="0"/>
              <a:t>-Transféré à Compiègne il a été déporté par le train du 17 août 1944, dernier train à destination de L’Allemagne et de Buchenwald. </a:t>
            </a:r>
          </a:p>
          <a:p>
            <a:r>
              <a:rPr lang="fr-FR" sz="1400" dirty="0" smtClean="0"/>
              <a:t>-Transféré dans les mines de sel au kommando   Neu-Stassfurt -8 mois </a:t>
            </a:r>
          </a:p>
          <a:p>
            <a:r>
              <a:rPr lang="fr-FR" sz="1400" dirty="0" smtClean="0"/>
              <a:t>-Libéré à </a:t>
            </a:r>
            <a:r>
              <a:rPr lang="fr-FR" sz="1400" dirty="0" err="1" smtClean="0"/>
              <a:t>Annaberg</a:t>
            </a:r>
            <a:r>
              <a:rPr lang="fr-FR" sz="1400" dirty="0" smtClean="0"/>
              <a:t> le 8 mai 1945 après avoir parcouru plus de 400 kilomètres. Une des plus longues marches de la mort. </a:t>
            </a:r>
            <a:r>
              <a:rPr lang="fr-FR" sz="1400" b="1" dirty="0" smtClean="0"/>
              <a:t> (La </a:t>
            </a:r>
            <a:r>
              <a:rPr lang="fr-FR" sz="1400" b="1" dirty="0" err="1" smtClean="0"/>
              <a:t>todesmarch</a:t>
            </a:r>
            <a:r>
              <a:rPr lang="fr-FR" sz="1400" b="1" dirty="0" smtClean="0"/>
              <a:t>)</a:t>
            </a:r>
            <a:endParaRPr lang="fr-FR" sz="3200" dirty="0" smtClean="0"/>
          </a:p>
        </p:txBody>
      </p:sp>
      <p:pic>
        <p:nvPicPr>
          <p:cNvPr id="5"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5" name="ZoneTexte 4"/>
          <p:cNvSpPr txBox="1"/>
          <p:nvPr/>
        </p:nvSpPr>
        <p:spPr>
          <a:xfrm>
            <a:off x="2123728" y="836712"/>
            <a:ext cx="2738891" cy="369332"/>
          </a:xfrm>
          <a:prstGeom prst="rect">
            <a:avLst/>
          </a:prstGeom>
          <a:noFill/>
        </p:spPr>
        <p:txBody>
          <a:bodyPr wrap="none" rtlCol="0">
            <a:spAutoFit/>
          </a:bodyPr>
          <a:lstStyle/>
          <a:p>
            <a:r>
              <a:rPr lang="fr-FR" dirty="0" smtClean="0"/>
              <a:t>Déroulé  de la présentation</a:t>
            </a:r>
            <a:endParaRPr lang="fr-FR" dirty="0"/>
          </a:p>
        </p:txBody>
      </p:sp>
      <p:sp>
        <p:nvSpPr>
          <p:cNvPr id="7" name="ZoneTexte 6"/>
          <p:cNvSpPr txBox="1"/>
          <p:nvPr/>
        </p:nvSpPr>
        <p:spPr>
          <a:xfrm>
            <a:off x="827584" y="1124744"/>
            <a:ext cx="7992888" cy="1077218"/>
          </a:xfrm>
          <a:prstGeom prst="rect">
            <a:avLst/>
          </a:prstGeom>
          <a:noFill/>
        </p:spPr>
        <p:txBody>
          <a:bodyPr wrap="square" rtlCol="0" anchor="ctr">
            <a:spAutoFit/>
          </a:bodyPr>
          <a:lstStyle/>
          <a:p>
            <a:r>
              <a:rPr lang="fr-FR" sz="2800" dirty="0" smtClean="0"/>
              <a:t>7</a:t>
            </a:r>
            <a:r>
              <a:rPr lang="fr-FR" dirty="0" smtClean="0"/>
              <a:t>- Le camp de </a:t>
            </a:r>
            <a:r>
              <a:rPr lang="fr-FR" dirty="0" err="1" smtClean="0"/>
              <a:t>Neu</a:t>
            </a:r>
            <a:r>
              <a:rPr lang="fr-FR" dirty="0" smtClean="0"/>
              <a:t>-Stassfurt</a:t>
            </a:r>
          </a:p>
          <a:p>
            <a:endParaRPr lang="fr-FR" dirty="0" smtClean="0"/>
          </a:p>
          <a:p>
            <a:r>
              <a:rPr lang="fr-FR" dirty="0" smtClean="0"/>
              <a:t>	</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10" name="Rectangle 9"/>
          <p:cNvSpPr/>
          <p:nvPr/>
        </p:nvSpPr>
        <p:spPr>
          <a:xfrm>
            <a:off x="683568" y="1556792"/>
            <a:ext cx="8208912" cy="4616648"/>
          </a:xfrm>
          <a:prstGeom prst="rect">
            <a:avLst/>
          </a:prstGeom>
        </p:spPr>
        <p:txBody>
          <a:bodyPr wrap="square">
            <a:spAutoFit/>
          </a:bodyPr>
          <a:lstStyle/>
          <a:p>
            <a:r>
              <a:rPr lang="fr-FR" sz="1400" b="1" dirty="0" smtClean="0"/>
              <a:t>73- La Vie  ou plutôt la survie: </a:t>
            </a:r>
            <a:r>
              <a:rPr lang="fr-FR" sz="1400" dirty="0" smtClean="0"/>
              <a:t>  (Pierre BUR)</a:t>
            </a:r>
          </a:p>
          <a:p>
            <a:r>
              <a:rPr lang="fr-FR" sz="1400" b="1" dirty="0" smtClean="0"/>
              <a:t>La Faim:</a:t>
            </a:r>
          </a:p>
          <a:p>
            <a:r>
              <a:rPr lang="fr-FR" sz="1400" b="1" dirty="0" smtClean="0"/>
              <a:t> </a:t>
            </a:r>
            <a:r>
              <a:rPr lang="fr-FR" sz="1400" b="1" i="1" dirty="0" smtClean="0"/>
              <a:t>La toilette était vite faite car l'eau était rare dans un premier temps, et inexistante par la suite en raison du gel. Je suis resté 6 mois sans toucher une goutte d'eau. Comme nous ne nous changions pas et que nous couchions tout habillé, je ne vous fais pas de dessin. Pour l'odeur, on s'y habitue très bien, on n'y fait même plus cas. Le seul souci, c'était la « bouffe », encore la « bouffe », toujours la « bouffe ».</a:t>
            </a:r>
          </a:p>
          <a:p>
            <a:r>
              <a:rPr lang="fr-FR" sz="1400" b="1" i="1" dirty="0" smtClean="0"/>
              <a:t> Le matin, soit en partant au boulot, si nous étions de jour, soit en rentrant, lorsque nous étions de nuit, nous avions une louche d'orge, de malt et de glands, accompagnée d’un bout de pain et de margarine ; parfois  d’une fine tranche de saucisse d’un goût indéfini. C'était tout pour la journée. </a:t>
            </a:r>
          </a:p>
          <a:p>
            <a:r>
              <a:rPr lang="fr-FR" sz="1400" b="1" dirty="0" smtClean="0"/>
              <a:t>74- Le Froid</a:t>
            </a:r>
            <a:r>
              <a:rPr lang="fr-FR" sz="1400" dirty="0" smtClean="0"/>
              <a:t>: </a:t>
            </a:r>
          </a:p>
          <a:p>
            <a:r>
              <a:rPr lang="fr-FR" sz="1400" dirty="0" smtClean="0"/>
              <a:t>En cette saison  le froid était intense, si les travailleurs au fonds de la mine étaient quelque peu privilégiés, ceux qui travaillaient en surface  subissaient l’agression violente du froid sur leur corps décharné et seulement couvert  d’une tenue légère . Voici ce que raconte Pierre: </a:t>
            </a:r>
          </a:p>
          <a:p>
            <a:r>
              <a:rPr lang="fr-FR" sz="1400" b="1" i="1" dirty="0" smtClean="0"/>
              <a:t>A propos du froid. Pour nous en protéger, nous récupérions au fond de la mine les sacs de ciment vides (je vais vous en parler). Nous les enfilions sous notre veste après en avoir échancré le fond, et nous les enroulions autour de nos jambes en dessous le pantalon. ''Cette pratique n'est pas saine'' avait décrété l'horrible Wagner, le commandant du camp. Aussi, si nous étions pris à porter des sacs en guise de vêtements, nous étions punis de ''Piquet''. C'était la sanction la plus terrible. Le puni était condamné à rester debout, tête nue, revêtu de sa seule tenue rayée, les mains sur la tête et ce, jusqu'à ce que le SS lui dise de rentrer. Par moins 20° ou moins 25° on ne peut résister à ce régime. Il s'ensuivait immanquablement une pneumonie et dans les trois ou quatre jour le « contrevenant » était plié.</a:t>
            </a:r>
            <a:endParaRPr lang="fr-FR" sz="1400" b="1"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1115616" y="1556792"/>
            <a:ext cx="7344816" cy="1323439"/>
          </a:xfrm>
          <a:prstGeom prst="rect">
            <a:avLst/>
          </a:prstGeom>
          <a:noFill/>
        </p:spPr>
        <p:txBody>
          <a:bodyPr wrap="square" rtlCol="0">
            <a:spAutoFit/>
          </a:bodyPr>
          <a:lstStyle/>
          <a:p>
            <a:r>
              <a:rPr lang="fr-FR" dirty="0" smtClean="0"/>
              <a:t>75</a:t>
            </a:r>
            <a:r>
              <a:rPr lang="fr-FR" sz="2800" dirty="0" smtClean="0"/>
              <a:t>- </a:t>
            </a:r>
            <a:r>
              <a:rPr lang="fr-FR" sz="1600" dirty="0" smtClean="0"/>
              <a:t>Projection d’un témoignage (interview de déportés)sur le Kommando de </a:t>
            </a:r>
            <a:r>
              <a:rPr lang="fr-FR" sz="1600" dirty="0" err="1" smtClean="0"/>
              <a:t>Neu-Stasfurt</a:t>
            </a:r>
            <a:endParaRPr lang="fr-FR" dirty="0" smtClean="0"/>
          </a:p>
          <a:p>
            <a:endParaRPr lang="fr-FR" dirty="0" smtClean="0"/>
          </a:p>
          <a:p>
            <a:endParaRPr lang="fr-FR" dirty="0" smtClean="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2886881" cy="523220"/>
          </a:xfrm>
          <a:prstGeom prst="rect">
            <a:avLst/>
          </a:prstGeom>
        </p:spPr>
        <p:txBody>
          <a:bodyPr wrap="none">
            <a:spAutoFit/>
          </a:bodyPr>
          <a:lstStyle/>
          <a:p>
            <a:r>
              <a:rPr lang="fr-FR" sz="2800" dirty="0" smtClean="0"/>
              <a:t>7</a:t>
            </a:r>
            <a:r>
              <a:rPr lang="fr-FR" dirty="0" smtClean="0"/>
              <a:t>- Le camp de </a:t>
            </a:r>
            <a:r>
              <a:rPr lang="fr-FR" dirty="0" err="1" smtClean="0"/>
              <a:t>Neu</a:t>
            </a:r>
            <a:r>
              <a:rPr lang="fr-FR" dirty="0" smtClean="0"/>
              <a:t>-Stassfurt</a:t>
            </a:r>
          </a:p>
        </p:txBody>
      </p:sp>
      <p:sp>
        <p:nvSpPr>
          <p:cNvPr id="3" name="Rectangle 2"/>
          <p:cNvSpPr/>
          <p:nvPr/>
        </p:nvSpPr>
        <p:spPr>
          <a:xfrm>
            <a:off x="2286000" y="2967335"/>
            <a:ext cx="4572000" cy="1200329"/>
          </a:xfrm>
          <a:prstGeom prst="rect">
            <a:avLst/>
          </a:prstGeom>
        </p:spPr>
        <p:txBody>
          <a:bodyPr>
            <a:spAutoFit/>
          </a:bodyPr>
          <a:lstStyle/>
          <a:p>
            <a:r>
              <a:rPr lang="fr-FR" dirty="0">
                <a:hlinkClick r:id="rId4"/>
              </a:rPr>
              <a:t>http://</a:t>
            </a:r>
            <a:r>
              <a:rPr lang="fr-FR" dirty="0" smtClean="0">
                <a:hlinkClick r:id="rId4"/>
              </a:rPr>
              <a:t>www.amicale-stassfurt.fr/Videos/Presentation_JP_Royer/Travail_a_stassfurt.mov</a:t>
            </a:r>
            <a:endParaRPr lang="fr-FR" dirty="0" smtClean="0"/>
          </a:p>
          <a:p>
            <a:endParaRPr lang="fr-FR" dirty="0"/>
          </a:p>
        </p:txBody>
      </p:sp>
      <p:sp>
        <p:nvSpPr>
          <p:cNvPr id="5" name="Rectangle 4"/>
          <p:cNvSpPr/>
          <p:nvPr/>
        </p:nvSpPr>
        <p:spPr>
          <a:xfrm>
            <a:off x="2286000" y="2967335"/>
            <a:ext cx="4572000" cy="923330"/>
          </a:xfrm>
          <a:prstGeom prst="rect">
            <a:avLst/>
          </a:prstGeom>
        </p:spPr>
        <p:txBody>
          <a:bodyPr>
            <a:spAutoFit/>
          </a:bodyPr>
          <a:lstStyle/>
          <a:p>
            <a:r>
              <a:rPr lang="fr-FR" dirty="0"/>
              <a:t>http://www.amicale-stassfurt.fr/Videos/Presentation_JP_Royer/Travail_a_stassfurt.mov</a:t>
            </a:r>
          </a:p>
        </p:txBody>
      </p:sp>
      <p:sp>
        <p:nvSpPr>
          <p:cNvPr id="10" name="Rectangle 9"/>
          <p:cNvSpPr/>
          <p:nvPr/>
        </p:nvSpPr>
        <p:spPr>
          <a:xfrm>
            <a:off x="2286000" y="2967335"/>
            <a:ext cx="4572000" cy="923330"/>
          </a:xfrm>
          <a:prstGeom prst="rect">
            <a:avLst/>
          </a:prstGeom>
        </p:spPr>
        <p:txBody>
          <a:bodyPr>
            <a:spAutoFit/>
          </a:bodyPr>
          <a:lstStyle/>
          <a:p>
            <a:r>
              <a:rPr lang="fr-FR" dirty="0"/>
              <a:t>http://www.amicale-stassfurt.fr/Videos/Presentation_JP_Royer/Travail_a_stassfurt.mov</a:t>
            </a:r>
          </a:p>
        </p:txBody>
      </p:sp>
      <p:sp>
        <p:nvSpPr>
          <p:cNvPr id="11" name="Rectangle 10"/>
          <p:cNvSpPr/>
          <p:nvPr/>
        </p:nvSpPr>
        <p:spPr>
          <a:xfrm>
            <a:off x="2286000" y="2967335"/>
            <a:ext cx="4572000" cy="1200329"/>
          </a:xfrm>
          <a:prstGeom prst="rect">
            <a:avLst/>
          </a:prstGeom>
        </p:spPr>
        <p:txBody>
          <a:bodyPr>
            <a:spAutoFit/>
          </a:bodyPr>
          <a:lstStyle/>
          <a:p>
            <a:r>
              <a:rPr lang="fr-FR" dirty="0">
                <a:hlinkClick r:id="rId4"/>
              </a:rPr>
              <a:t>http://</a:t>
            </a:r>
            <a:r>
              <a:rPr lang="fr-FR" dirty="0" smtClean="0">
                <a:hlinkClick r:id="rId4"/>
              </a:rPr>
              <a:t>www.amicale-stassfurt.fr/Videos/Presentation_JP_Royer/Travail_a_stassfurt.mov</a:t>
            </a:r>
            <a:endParaRPr lang="fr-FR" dirty="0" smtClean="0"/>
          </a:p>
          <a:p>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sp>
        <p:nvSpPr>
          <p:cNvPr id="7" name="ZoneTexte 6"/>
          <p:cNvSpPr txBox="1"/>
          <p:nvPr/>
        </p:nvSpPr>
        <p:spPr>
          <a:xfrm>
            <a:off x="1115616" y="1556792"/>
            <a:ext cx="7344816" cy="3693319"/>
          </a:xfrm>
          <a:prstGeom prst="rect">
            <a:avLst/>
          </a:prstGeom>
          <a:noFill/>
        </p:spPr>
        <p:txBody>
          <a:bodyPr wrap="square" rtlCol="0">
            <a:spAutoFit/>
          </a:bodyPr>
          <a:lstStyle/>
          <a:p>
            <a:r>
              <a:rPr lang="fr-FR" dirty="0" smtClean="0"/>
              <a:t>81- L’avancée des alliés:</a:t>
            </a:r>
          </a:p>
          <a:p>
            <a:r>
              <a:rPr lang="fr-FR" dirty="0" smtClean="0"/>
              <a:t>	</a:t>
            </a:r>
            <a:r>
              <a:rPr lang="fr-FR" sz="1600" dirty="0" smtClean="0"/>
              <a:t>Début avril, les canonnades annonçant l’avancée des alliés se font entendre sur le camp. L’espoir d’être  très bientôt libérés….Hélas, loin des grandes artères le camp  ne sera approché par les américains que trop tard. (8h après le départ de la colonne) </a:t>
            </a:r>
          </a:p>
          <a:p>
            <a:r>
              <a:rPr lang="fr-FR" sz="1600" dirty="0" smtClean="0"/>
              <a:t>En effet dans la nuit du 10 au 11 avril les détenus sont rassemblés et dès 5h du matin près à partir pour cette « marche de la mort »  </a:t>
            </a:r>
          </a:p>
          <a:p>
            <a:r>
              <a:rPr lang="fr-FR" sz="1600" dirty="0" smtClean="0"/>
              <a:t>Les Français d’un côté, les Russes et les Polonais de l’autre. Au total 650 environ, répartis ainsi : 380 Français, 230 Polonais et une cinquantaine de Russes.</a:t>
            </a:r>
          </a:p>
          <a:p>
            <a:r>
              <a:rPr lang="fr-FR" sz="1600" dirty="0" smtClean="0"/>
              <a:t>3 colonnes de 200 détenus séparées chacune de 300 mètres et encadrées par 20 SS lourdement armés. </a:t>
            </a:r>
            <a:endParaRPr lang="fr-FR" dirty="0" smtClean="0"/>
          </a:p>
          <a:p>
            <a:endParaRPr lang="fr-FR" dirty="0" smtClean="0"/>
          </a:p>
          <a:p>
            <a:endParaRPr lang="fr-FR" dirty="0" smtClean="0"/>
          </a:p>
          <a:p>
            <a:endParaRPr lang="fr-FR" dirty="0" smtClean="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6054414" cy="369332"/>
          </a:xfrm>
          <a:prstGeom prst="rect">
            <a:avLst/>
          </a:prstGeom>
        </p:spPr>
        <p:txBody>
          <a:bodyPr wrap="none">
            <a:spAutoFit/>
          </a:bodyPr>
          <a:lstStyle/>
          <a:p>
            <a:r>
              <a:rPr lang="fr-FR" b="1" dirty="0" smtClean="0"/>
              <a:t>8- La marche de la mort  (11 avril -8 mai 1945) (</a:t>
            </a:r>
            <a:r>
              <a:rPr lang="fr-FR" b="1" dirty="0" err="1" smtClean="0"/>
              <a:t>Todesmarsch</a:t>
            </a:r>
            <a:r>
              <a:rPr lang="fr-FR" b="1" dirty="0" smtClean="0"/>
              <a:t> </a:t>
            </a:r>
            <a:r>
              <a:rPr lang="fr-FR" dirty="0" smtClean="0"/>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6054414" cy="369332"/>
          </a:xfrm>
          <a:prstGeom prst="rect">
            <a:avLst/>
          </a:prstGeom>
        </p:spPr>
        <p:txBody>
          <a:bodyPr wrap="none">
            <a:spAutoFit/>
          </a:bodyPr>
          <a:lstStyle/>
          <a:p>
            <a:r>
              <a:rPr lang="fr-FR" b="1" dirty="0" smtClean="0"/>
              <a:t>8- La marche de la mort  (11 avril -8 mai 1945) (</a:t>
            </a:r>
            <a:r>
              <a:rPr lang="fr-FR" b="1" dirty="0" err="1" smtClean="0"/>
              <a:t>Todesmarsch</a:t>
            </a:r>
            <a:r>
              <a:rPr lang="fr-FR" b="1" dirty="0" smtClean="0"/>
              <a:t> </a:t>
            </a:r>
            <a:r>
              <a:rPr lang="fr-FR" dirty="0" smtClean="0"/>
              <a:t>)</a:t>
            </a:r>
          </a:p>
        </p:txBody>
      </p:sp>
      <p:pic>
        <p:nvPicPr>
          <p:cNvPr id="1026" name="Picture 2"/>
          <p:cNvPicPr>
            <a:picLocks noChangeAspect="1" noChangeArrowheads="1"/>
          </p:cNvPicPr>
          <p:nvPr/>
        </p:nvPicPr>
        <p:blipFill>
          <a:blip r:embed="rId4" cstate="print"/>
          <a:srcRect/>
          <a:stretch>
            <a:fillRect/>
          </a:stretch>
        </p:blipFill>
        <p:spPr bwMode="auto">
          <a:xfrm>
            <a:off x="251519" y="1492706"/>
            <a:ext cx="8680001" cy="51046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6054414" cy="369332"/>
          </a:xfrm>
          <a:prstGeom prst="rect">
            <a:avLst/>
          </a:prstGeom>
        </p:spPr>
        <p:txBody>
          <a:bodyPr wrap="none">
            <a:spAutoFit/>
          </a:bodyPr>
          <a:lstStyle/>
          <a:p>
            <a:r>
              <a:rPr lang="fr-FR" b="1" dirty="0" smtClean="0"/>
              <a:t>8- La marche de la mort  (11 avril -8 mai 1945) (</a:t>
            </a:r>
            <a:r>
              <a:rPr lang="fr-FR" b="1" dirty="0" err="1" smtClean="0"/>
              <a:t>Todesmarsch</a:t>
            </a:r>
            <a:r>
              <a:rPr lang="fr-FR" b="1" dirty="0" smtClean="0"/>
              <a:t> </a:t>
            </a:r>
            <a:r>
              <a:rPr lang="fr-FR" dirty="0" smtClean="0"/>
              <a:t>)</a:t>
            </a:r>
          </a:p>
        </p:txBody>
      </p:sp>
      <p:sp>
        <p:nvSpPr>
          <p:cNvPr id="7" name="ZoneTexte 6"/>
          <p:cNvSpPr txBox="1"/>
          <p:nvPr/>
        </p:nvSpPr>
        <p:spPr>
          <a:xfrm>
            <a:off x="1691680" y="1628800"/>
            <a:ext cx="3456384" cy="1200329"/>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a:p>
        </p:txBody>
      </p:sp>
      <p:sp>
        <p:nvSpPr>
          <p:cNvPr id="10" name="ZoneTexte 9"/>
          <p:cNvSpPr txBox="1"/>
          <p:nvPr/>
        </p:nvSpPr>
        <p:spPr>
          <a:xfrm>
            <a:off x="899592" y="1628800"/>
            <a:ext cx="7704856" cy="3416320"/>
          </a:xfrm>
          <a:prstGeom prst="rect">
            <a:avLst/>
          </a:prstGeom>
          <a:noFill/>
        </p:spPr>
        <p:txBody>
          <a:bodyPr wrap="square" rtlCol="0">
            <a:spAutoFit/>
          </a:bodyPr>
          <a:lstStyle/>
          <a:p>
            <a:r>
              <a:rPr lang="fr-FR" dirty="0" smtClean="0"/>
              <a:t>Les trois premiers jours la colonne est organisée, les cuisines devant, les marcheurs et en queue de colonne les « affaiblis » en tombereau ainsi que l’infirmerie.</a:t>
            </a:r>
          </a:p>
          <a:p>
            <a:r>
              <a:rPr lang="fr-FR" dirty="0" smtClean="0"/>
              <a:t>Mais face à l’avance des alliés il ya urgence, alors les « SS » deviennent de plus en plus violents et  exigent une marche plus rapide. La nourriture manque, les forces diminuent.</a:t>
            </a:r>
          </a:p>
          <a:p>
            <a:r>
              <a:rPr lang="fr-FR" dirty="0" smtClean="0"/>
              <a:t>«</a:t>
            </a:r>
            <a:r>
              <a:rPr lang="fr-FR" b="1" i="1" dirty="0" smtClean="0"/>
              <a:t> Ceux qui trainent et ne suivent pas la colonne seront immédiatement abattus sur le bord de la route »</a:t>
            </a:r>
          </a:p>
          <a:p>
            <a:endParaRPr lang="fr-FR" dirty="0" smtClean="0"/>
          </a:p>
          <a:p>
            <a:endParaRPr lang="fr-FR" dirty="0" smtClean="0"/>
          </a:p>
          <a:p>
            <a:r>
              <a:rPr lang="fr-FR" dirty="0" smtClean="0"/>
              <a:t> </a:t>
            </a:r>
          </a:p>
          <a:p>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6054414" cy="369332"/>
          </a:xfrm>
          <a:prstGeom prst="rect">
            <a:avLst/>
          </a:prstGeom>
        </p:spPr>
        <p:txBody>
          <a:bodyPr wrap="none">
            <a:spAutoFit/>
          </a:bodyPr>
          <a:lstStyle/>
          <a:p>
            <a:r>
              <a:rPr lang="fr-FR" b="1" dirty="0" smtClean="0"/>
              <a:t>8- La marche de la mort  (11 avril -8 mai 1945) (</a:t>
            </a:r>
            <a:r>
              <a:rPr lang="fr-FR" b="1" dirty="0" err="1" smtClean="0"/>
              <a:t>Todesmarsch</a:t>
            </a:r>
            <a:r>
              <a:rPr lang="fr-FR" b="1" dirty="0" smtClean="0"/>
              <a:t> </a:t>
            </a:r>
            <a:r>
              <a:rPr lang="fr-FR" dirty="0" smtClean="0"/>
              <a:t>)</a:t>
            </a:r>
          </a:p>
        </p:txBody>
      </p:sp>
      <p:sp>
        <p:nvSpPr>
          <p:cNvPr id="7" name="ZoneTexte 6"/>
          <p:cNvSpPr txBox="1"/>
          <p:nvPr/>
        </p:nvSpPr>
        <p:spPr>
          <a:xfrm>
            <a:off x="1691680" y="1628800"/>
            <a:ext cx="3456384" cy="1200329"/>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a:p>
        </p:txBody>
      </p:sp>
      <p:sp>
        <p:nvSpPr>
          <p:cNvPr id="10" name="ZoneTexte 9"/>
          <p:cNvSpPr txBox="1"/>
          <p:nvPr/>
        </p:nvSpPr>
        <p:spPr>
          <a:xfrm>
            <a:off x="899592" y="1628800"/>
            <a:ext cx="7704856" cy="1200329"/>
          </a:xfrm>
          <a:prstGeom prst="rect">
            <a:avLst/>
          </a:prstGeom>
          <a:noFill/>
        </p:spPr>
        <p:txBody>
          <a:bodyPr wrap="square" rtlCol="0">
            <a:spAutoFit/>
          </a:bodyPr>
          <a:lstStyle/>
          <a:p>
            <a:endParaRPr lang="fr-FR" dirty="0" smtClean="0"/>
          </a:p>
          <a:p>
            <a:endParaRPr lang="fr-FR" dirty="0" smtClean="0"/>
          </a:p>
          <a:p>
            <a:r>
              <a:rPr lang="fr-FR" dirty="0" smtClean="0"/>
              <a:t> </a:t>
            </a:r>
          </a:p>
          <a:p>
            <a:endParaRPr lang="fr-FR" dirty="0"/>
          </a:p>
        </p:txBody>
      </p:sp>
      <p:sp>
        <p:nvSpPr>
          <p:cNvPr id="11" name="ZoneTexte 10"/>
          <p:cNvSpPr txBox="1"/>
          <p:nvPr/>
        </p:nvSpPr>
        <p:spPr>
          <a:xfrm>
            <a:off x="971600" y="1556792"/>
            <a:ext cx="6840760" cy="1754326"/>
          </a:xfrm>
          <a:prstGeom prst="rect">
            <a:avLst/>
          </a:prstGeom>
          <a:noFill/>
        </p:spPr>
        <p:txBody>
          <a:bodyPr wrap="square" rtlCol="0">
            <a:spAutoFit/>
          </a:bodyPr>
          <a:lstStyle/>
          <a:p>
            <a:r>
              <a:rPr lang="fr-FR" b="1" u="sng" dirty="0" smtClean="0"/>
              <a:t>Une étape particulière: 16 Avril départ de </a:t>
            </a:r>
            <a:r>
              <a:rPr lang="fr-FR" b="1" u="sng" dirty="0" err="1" smtClean="0"/>
              <a:t>Kossa</a:t>
            </a:r>
            <a:endParaRPr lang="fr-FR" b="1" u="sng" dirty="0" smtClean="0"/>
          </a:p>
          <a:p>
            <a:endParaRPr lang="fr-FR" b="1" u="sng" dirty="0" smtClean="0"/>
          </a:p>
          <a:p>
            <a:endParaRPr lang="fr-FR" b="1" u="sng" dirty="0" smtClean="0"/>
          </a:p>
          <a:p>
            <a:endParaRPr lang="fr-FR" b="1" u="sng" dirty="0" smtClean="0"/>
          </a:p>
          <a:p>
            <a:r>
              <a:rPr lang="fr-FR" b="1" u="sng" dirty="0" smtClean="0"/>
              <a:t>  </a:t>
            </a:r>
          </a:p>
          <a:p>
            <a:endParaRPr lang="fr-FR" b="1" u="sng" dirty="0"/>
          </a:p>
        </p:txBody>
      </p:sp>
      <p:pic>
        <p:nvPicPr>
          <p:cNvPr id="1026" name="Picture 2"/>
          <p:cNvPicPr>
            <a:picLocks noChangeAspect="1" noChangeArrowheads="1"/>
          </p:cNvPicPr>
          <p:nvPr/>
        </p:nvPicPr>
        <p:blipFill>
          <a:blip r:embed="rId4" cstate="print"/>
          <a:srcRect/>
          <a:stretch>
            <a:fillRect/>
          </a:stretch>
        </p:blipFill>
        <p:spPr bwMode="auto">
          <a:xfrm>
            <a:off x="926149" y="2011807"/>
            <a:ext cx="7848871" cy="41862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6054414" cy="369332"/>
          </a:xfrm>
          <a:prstGeom prst="rect">
            <a:avLst/>
          </a:prstGeom>
        </p:spPr>
        <p:txBody>
          <a:bodyPr wrap="none">
            <a:spAutoFit/>
          </a:bodyPr>
          <a:lstStyle/>
          <a:p>
            <a:r>
              <a:rPr lang="fr-FR" b="1" dirty="0" smtClean="0"/>
              <a:t>8- La marche de la mort  (11 avril -8 mai 1945) (</a:t>
            </a:r>
            <a:r>
              <a:rPr lang="fr-FR" b="1" dirty="0" err="1" smtClean="0"/>
              <a:t>Todesmarsch</a:t>
            </a:r>
            <a:r>
              <a:rPr lang="fr-FR" b="1" dirty="0" smtClean="0"/>
              <a:t> </a:t>
            </a:r>
            <a:r>
              <a:rPr lang="fr-FR" dirty="0" smtClean="0"/>
              <a:t>)</a:t>
            </a:r>
          </a:p>
        </p:txBody>
      </p:sp>
      <p:sp>
        <p:nvSpPr>
          <p:cNvPr id="7" name="ZoneTexte 6"/>
          <p:cNvSpPr txBox="1"/>
          <p:nvPr/>
        </p:nvSpPr>
        <p:spPr>
          <a:xfrm>
            <a:off x="1691680" y="1628800"/>
            <a:ext cx="3456384" cy="1200329"/>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a:p>
        </p:txBody>
      </p:sp>
      <p:sp>
        <p:nvSpPr>
          <p:cNvPr id="10" name="ZoneTexte 9"/>
          <p:cNvSpPr txBox="1"/>
          <p:nvPr/>
        </p:nvSpPr>
        <p:spPr>
          <a:xfrm>
            <a:off x="899592" y="1628800"/>
            <a:ext cx="7704856" cy="1200329"/>
          </a:xfrm>
          <a:prstGeom prst="rect">
            <a:avLst/>
          </a:prstGeom>
          <a:noFill/>
        </p:spPr>
        <p:txBody>
          <a:bodyPr wrap="square" rtlCol="0">
            <a:spAutoFit/>
          </a:bodyPr>
          <a:lstStyle/>
          <a:p>
            <a:endParaRPr lang="fr-FR" dirty="0" smtClean="0"/>
          </a:p>
          <a:p>
            <a:endParaRPr lang="fr-FR" dirty="0" smtClean="0"/>
          </a:p>
          <a:p>
            <a:r>
              <a:rPr lang="fr-FR" dirty="0" smtClean="0"/>
              <a:t> </a:t>
            </a:r>
          </a:p>
          <a:p>
            <a:endParaRPr lang="fr-FR" dirty="0"/>
          </a:p>
        </p:txBody>
      </p:sp>
      <p:sp>
        <p:nvSpPr>
          <p:cNvPr id="11" name="ZoneTexte 10"/>
          <p:cNvSpPr txBox="1"/>
          <p:nvPr/>
        </p:nvSpPr>
        <p:spPr>
          <a:xfrm>
            <a:off x="971600" y="1556793"/>
            <a:ext cx="7992888" cy="3077766"/>
          </a:xfrm>
          <a:prstGeom prst="rect">
            <a:avLst/>
          </a:prstGeom>
          <a:noFill/>
        </p:spPr>
        <p:txBody>
          <a:bodyPr wrap="square" rtlCol="0">
            <a:spAutoFit/>
          </a:bodyPr>
          <a:lstStyle/>
          <a:p>
            <a:r>
              <a:rPr lang="fr-FR" b="1" u="sng" dirty="0" smtClean="0"/>
              <a:t>Une étape particulière: 16 Avril départ de </a:t>
            </a:r>
            <a:r>
              <a:rPr lang="fr-FR" b="1" u="sng" dirty="0" err="1" smtClean="0"/>
              <a:t>Kossa</a:t>
            </a:r>
            <a:endParaRPr lang="fr-FR" b="1" u="sng" dirty="0" smtClean="0"/>
          </a:p>
          <a:p>
            <a:endParaRPr lang="fr-FR" b="1" u="sng" dirty="0" smtClean="0"/>
          </a:p>
          <a:p>
            <a:r>
              <a:rPr lang="fr-FR" sz="1600" i="1" dirty="0" smtClean="0"/>
              <a:t>La ferme avec la cage aux lapins lors du premier voyage de reconnaissance en  1967 et lors du dernier voyage en 2015</a:t>
            </a:r>
          </a:p>
          <a:p>
            <a:endParaRPr lang="fr-FR" b="1" u="sng" dirty="0" smtClean="0"/>
          </a:p>
          <a:p>
            <a:endParaRPr lang="fr-FR" b="1" u="sng" dirty="0" smtClean="0"/>
          </a:p>
          <a:p>
            <a:endParaRPr lang="fr-FR" b="1" u="sng" dirty="0" smtClean="0"/>
          </a:p>
          <a:p>
            <a:endParaRPr lang="fr-FR" b="1" u="sng" dirty="0" smtClean="0"/>
          </a:p>
          <a:p>
            <a:endParaRPr lang="fr-FR" b="1" u="sng" dirty="0" smtClean="0"/>
          </a:p>
          <a:p>
            <a:r>
              <a:rPr lang="fr-FR" b="1" u="sng" dirty="0" smtClean="0"/>
              <a:t>  </a:t>
            </a:r>
          </a:p>
          <a:p>
            <a:endParaRPr lang="fr-FR" b="1" u="sng" dirty="0"/>
          </a:p>
        </p:txBody>
      </p:sp>
      <p:pic>
        <p:nvPicPr>
          <p:cNvPr id="2050" name="Picture 2"/>
          <p:cNvPicPr>
            <a:picLocks noChangeAspect="1" noChangeArrowheads="1"/>
          </p:cNvPicPr>
          <p:nvPr/>
        </p:nvPicPr>
        <p:blipFill>
          <a:blip r:embed="rId4" cstate="print"/>
          <a:srcRect/>
          <a:stretch>
            <a:fillRect/>
          </a:stretch>
        </p:blipFill>
        <p:spPr bwMode="auto">
          <a:xfrm>
            <a:off x="179512" y="2996952"/>
            <a:ext cx="4104457" cy="3413291"/>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4427984" y="2996952"/>
            <a:ext cx="4536504" cy="3402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6054414" cy="369332"/>
          </a:xfrm>
          <a:prstGeom prst="rect">
            <a:avLst/>
          </a:prstGeom>
        </p:spPr>
        <p:txBody>
          <a:bodyPr wrap="none">
            <a:spAutoFit/>
          </a:bodyPr>
          <a:lstStyle/>
          <a:p>
            <a:r>
              <a:rPr lang="fr-FR" b="1" dirty="0" smtClean="0"/>
              <a:t>8- La marche de la mort  (11 avril -8 mai 1945) (</a:t>
            </a:r>
            <a:r>
              <a:rPr lang="fr-FR" b="1" dirty="0" err="1" smtClean="0"/>
              <a:t>Todesmarsch</a:t>
            </a:r>
            <a:r>
              <a:rPr lang="fr-FR" b="1" dirty="0" smtClean="0"/>
              <a:t> </a:t>
            </a:r>
            <a:r>
              <a:rPr lang="fr-FR" dirty="0" smtClean="0"/>
              <a:t>)</a:t>
            </a:r>
          </a:p>
        </p:txBody>
      </p:sp>
      <p:sp>
        <p:nvSpPr>
          <p:cNvPr id="7" name="ZoneTexte 6"/>
          <p:cNvSpPr txBox="1"/>
          <p:nvPr/>
        </p:nvSpPr>
        <p:spPr>
          <a:xfrm>
            <a:off x="1691680" y="1628800"/>
            <a:ext cx="3456384" cy="1200329"/>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a:p>
        </p:txBody>
      </p:sp>
      <p:sp>
        <p:nvSpPr>
          <p:cNvPr id="10" name="ZoneTexte 9"/>
          <p:cNvSpPr txBox="1"/>
          <p:nvPr/>
        </p:nvSpPr>
        <p:spPr>
          <a:xfrm>
            <a:off x="899592" y="1628800"/>
            <a:ext cx="7704856" cy="1200329"/>
          </a:xfrm>
          <a:prstGeom prst="rect">
            <a:avLst/>
          </a:prstGeom>
          <a:noFill/>
        </p:spPr>
        <p:txBody>
          <a:bodyPr wrap="square" rtlCol="0">
            <a:spAutoFit/>
          </a:bodyPr>
          <a:lstStyle/>
          <a:p>
            <a:endParaRPr lang="fr-FR" dirty="0" smtClean="0"/>
          </a:p>
          <a:p>
            <a:endParaRPr lang="fr-FR" dirty="0" smtClean="0"/>
          </a:p>
          <a:p>
            <a:r>
              <a:rPr lang="fr-FR" dirty="0" smtClean="0"/>
              <a:t> </a:t>
            </a:r>
          </a:p>
          <a:p>
            <a:endParaRPr lang="fr-FR" dirty="0"/>
          </a:p>
        </p:txBody>
      </p:sp>
      <p:sp>
        <p:nvSpPr>
          <p:cNvPr id="11" name="ZoneTexte 10"/>
          <p:cNvSpPr txBox="1"/>
          <p:nvPr/>
        </p:nvSpPr>
        <p:spPr>
          <a:xfrm>
            <a:off x="755576" y="1484784"/>
            <a:ext cx="8064896" cy="4216539"/>
          </a:xfrm>
          <a:prstGeom prst="rect">
            <a:avLst/>
          </a:prstGeom>
          <a:noFill/>
        </p:spPr>
        <p:txBody>
          <a:bodyPr wrap="square" rtlCol="0">
            <a:spAutoFit/>
          </a:bodyPr>
          <a:lstStyle/>
          <a:p>
            <a:r>
              <a:rPr lang="fr-FR" b="1" u="sng" dirty="0" smtClean="0"/>
              <a:t>Une étape particulière: 16 Avril départ de </a:t>
            </a:r>
            <a:r>
              <a:rPr lang="fr-FR" b="1" u="sng" dirty="0" err="1" smtClean="0"/>
              <a:t>Kossa</a:t>
            </a:r>
            <a:endParaRPr lang="fr-FR" b="1" u="sng" dirty="0" smtClean="0"/>
          </a:p>
          <a:p>
            <a:r>
              <a:rPr lang="fr-FR" dirty="0" smtClean="0"/>
              <a:t>« Tiré du livre des frères MICHAUT»</a:t>
            </a:r>
          </a:p>
          <a:p>
            <a:r>
              <a:rPr lang="fr-FR" sz="1400" dirty="0" smtClean="0"/>
              <a:t>Un russe est venu avertit les sentinelles que deux maudits français avaient dérobé un lapin à Cossa dans un clapier près de la ferme où ils logeaient! Ruée des S.S.  qui tombent sur mes deux camarades, ceux-ci interrogés ne nient pas  mais expliquent avec force gestes  : « la faim! » langage que ne comprennent pas les Allemands. Ils le montrent: se ruant à 5 sur deux pauvres garçons sans défense , pendant 5 longues minutes, ils les feront souffrir atrocement: sur tout le corps coups de bottes, de crosses de fusils, de gourdins. Bien vite les S.S.  sont fatigués et vont procéder avec des rires cyniques à une besogne plus expéditive. Un des leurs est allé se tailler un formidable assommoir sur un arbre voisin. A coups de bottes et de crosses ils étendent </a:t>
            </a:r>
            <a:r>
              <a:rPr lang="fr-FR" sz="1400" dirty="0" err="1" smtClean="0"/>
              <a:t>Horlaville</a:t>
            </a:r>
            <a:r>
              <a:rPr lang="fr-FR" sz="1400" dirty="0" smtClean="0"/>
              <a:t> par terre et posent avec un coup sec sa tête  sur un tronc d’arbre  haut de 20 centimètres et un S.S. prenant l’assommoir à deux mains le lève à bout de bras et avec un « han » puissant laisse  retomber de toutes ses forces le gourdin sur la nuque de </a:t>
            </a:r>
            <a:r>
              <a:rPr lang="fr-FR" sz="1400" dirty="0" err="1" smtClean="0"/>
              <a:t>Horlaville</a:t>
            </a:r>
            <a:r>
              <a:rPr lang="fr-FR" sz="1400" dirty="0" smtClean="0"/>
              <a:t>.  Celui-ci sous le choc relève la tête et une partie de son buste et roule le crâne défoncé à coté du billot. </a:t>
            </a:r>
          </a:p>
          <a:p>
            <a:r>
              <a:rPr lang="fr-FR" sz="1400" dirty="0" smtClean="0"/>
              <a:t>Caudron a vu tout cela mais, complètement abruti par les souffrances endurées quelques minutes avant, ne réagit pas. Il subit la même opération, mais après le coup de gourdin, il se relève et titubant tente de gagner la route. Un S.S. le rattrape par sa chemise déjà toute poisseuse de sang et le rejette sur le billot; Un deuxième coup. Son corps se raidit, se tend, puis s’affaisse. C’est fini.</a:t>
            </a:r>
            <a:r>
              <a:rPr lang="fr-FR" b="1" u="sng" dirty="0" smtClean="0"/>
              <a:t> </a:t>
            </a:r>
          </a:p>
          <a:p>
            <a:endParaRPr lang="fr-FR" b="1" u="sng" dirty="0"/>
          </a:p>
        </p:txBody>
      </p:sp>
    </p:spTree>
    <p:extLst>
      <p:ext uri="{BB962C8B-B14F-4D97-AF65-F5344CB8AC3E}">
        <p14:creationId xmlns:p14="http://schemas.microsoft.com/office/powerpoint/2010/main" val="39033759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6054414" cy="369332"/>
          </a:xfrm>
          <a:prstGeom prst="rect">
            <a:avLst/>
          </a:prstGeom>
        </p:spPr>
        <p:txBody>
          <a:bodyPr wrap="none">
            <a:spAutoFit/>
          </a:bodyPr>
          <a:lstStyle/>
          <a:p>
            <a:r>
              <a:rPr lang="fr-FR" b="1" dirty="0" smtClean="0"/>
              <a:t>8- La marche de la mort  (11 avril -8 mai 1945) (</a:t>
            </a:r>
            <a:r>
              <a:rPr lang="fr-FR" b="1" dirty="0" err="1" smtClean="0"/>
              <a:t>Todesmarsch</a:t>
            </a:r>
            <a:r>
              <a:rPr lang="fr-FR" b="1" dirty="0" smtClean="0"/>
              <a:t> </a:t>
            </a:r>
            <a:r>
              <a:rPr lang="fr-FR" dirty="0" smtClean="0"/>
              <a:t>)</a:t>
            </a:r>
          </a:p>
        </p:txBody>
      </p:sp>
      <p:sp>
        <p:nvSpPr>
          <p:cNvPr id="7" name="ZoneTexte 6"/>
          <p:cNvSpPr txBox="1"/>
          <p:nvPr/>
        </p:nvSpPr>
        <p:spPr>
          <a:xfrm>
            <a:off x="1691680" y="1628800"/>
            <a:ext cx="3456384" cy="1200329"/>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a:p>
        </p:txBody>
      </p:sp>
      <p:sp>
        <p:nvSpPr>
          <p:cNvPr id="10" name="ZoneTexte 9"/>
          <p:cNvSpPr txBox="1"/>
          <p:nvPr/>
        </p:nvSpPr>
        <p:spPr>
          <a:xfrm>
            <a:off x="899592" y="1628800"/>
            <a:ext cx="7704856" cy="1200329"/>
          </a:xfrm>
          <a:prstGeom prst="rect">
            <a:avLst/>
          </a:prstGeom>
          <a:noFill/>
        </p:spPr>
        <p:txBody>
          <a:bodyPr wrap="square" rtlCol="0">
            <a:spAutoFit/>
          </a:bodyPr>
          <a:lstStyle/>
          <a:p>
            <a:endParaRPr lang="fr-FR" dirty="0" smtClean="0"/>
          </a:p>
          <a:p>
            <a:endParaRPr lang="fr-FR" dirty="0" smtClean="0"/>
          </a:p>
          <a:p>
            <a:r>
              <a:rPr lang="fr-FR" dirty="0" smtClean="0"/>
              <a:t> </a:t>
            </a:r>
          </a:p>
          <a:p>
            <a:endParaRPr lang="fr-FR" dirty="0"/>
          </a:p>
        </p:txBody>
      </p:sp>
      <p:sp>
        <p:nvSpPr>
          <p:cNvPr id="11" name="ZoneTexte 10"/>
          <p:cNvSpPr txBox="1"/>
          <p:nvPr/>
        </p:nvSpPr>
        <p:spPr>
          <a:xfrm>
            <a:off x="971600" y="1556793"/>
            <a:ext cx="7992888" cy="4339650"/>
          </a:xfrm>
          <a:prstGeom prst="rect">
            <a:avLst/>
          </a:prstGeom>
          <a:noFill/>
        </p:spPr>
        <p:txBody>
          <a:bodyPr wrap="square" rtlCol="0">
            <a:spAutoFit/>
          </a:bodyPr>
          <a:lstStyle/>
          <a:p>
            <a:r>
              <a:rPr lang="fr-FR" b="1" u="sng" dirty="0" smtClean="0"/>
              <a:t>Une étape comme tant d’autres : 18 Avril départ de </a:t>
            </a:r>
            <a:r>
              <a:rPr lang="fr-FR" b="1" u="sng" dirty="0" err="1" smtClean="0"/>
              <a:t>Bockwitz</a:t>
            </a:r>
            <a:endParaRPr lang="fr-FR" b="1" u="sng" dirty="0" smtClean="0"/>
          </a:p>
          <a:p>
            <a:r>
              <a:rPr lang="fr-FR" i="1" dirty="0" smtClean="0"/>
              <a:t>(Tiré du livre des frères MICHAUT)</a:t>
            </a:r>
          </a:p>
          <a:p>
            <a:r>
              <a:rPr lang="fr-FR" sz="1600" dirty="0" smtClean="0"/>
              <a:t>La première colonne n’a pas encore quitté la cour de la ferme que déjà les « tueurs » ont trouvé 4 français qui tentaient de se cacher dans la grange…ils sont alignés  face au mur.. Leur nombre  grandit  vite et ils se retrouvent à 12.</a:t>
            </a:r>
          </a:p>
          <a:p>
            <a:r>
              <a:rPr lang="fr-FR" sz="1600" dirty="0" smtClean="0"/>
              <a:t>Ils sont poussés du mur jusqu'au bord de la fosse à purin…alignés face à la fosse.</a:t>
            </a:r>
          </a:p>
          <a:p>
            <a:r>
              <a:rPr lang="fr-FR" sz="1600" dirty="0" smtClean="0"/>
              <a:t>En quelques secondes tout sera terminé; un SS passe derrière eux et commençant par un bout abat chacun d’eux d’un coup de mitraillette.</a:t>
            </a:r>
          </a:p>
          <a:p>
            <a:r>
              <a:rPr lang="fr-FR" sz="1600" dirty="0" smtClean="0"/>
              <a:t>Pendant l’opération aucun de nos camarades n’a bougé. Vous figurez vous l’attente des derniers voyant tomber les uns après les autres ses voisins et sentant se rapprocher l’assassin? </a:t>
            </a:r>
          </a:p>
          <a:p>
            <a:r>
              <a:rPr lang="fr-FR" sz="1600" dirty="0" smtClean="0"/>
              <a:t>On a de la peine à se figurer ce court calvaire , mais combien plus atroce !.</a:t>
            </a:r>
          </a:p>
          <a:p>
            <a:r>
              <a:rPr lang="fr-FR" sz="1600" dirty="0" smtClean="0"/>
              <a:t>Et les SS qui riaient, se montraient nos camarades attendant le coup de grâce </a:t>
            </a:r>
          </a:p>
          <a:p>
            <a:r>
              <a:rPr lang="fr-FR" sz="1600" dirty="0" smtClean="0"/>
              <a:t>Des bêtes ces SS? Non, des démons!</a:t>
            </a:r>
          </a:p>
          <a:p>
            <a:r>
              <a:rPr lang="fr-FR" sz="1600" dirty="0" smtClean="0"/>
              <a:t>Ma colonne démarre juste quand tout est fini.. J’ai vu et dès ce moment je me suis décidé: Si je reviens, on saura, on saura tout ce qu’ils nous ont fait. Tout ce que je raconte, je l’ai vécu  et non pas seul mais avec bien d’autres camarades. Ceux qui liront ces lignes reconnaitront tout ce qui s’est passé. Rien n’est exagéré.  </a:t>
            </a:r>
            <a:endParaRPr lang="fr-FR" b="1" u="sng"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6054414" cy="369332"/>
          </a:xfrm>
          <a:prstGeom prst="rect">
            <a:avLst/>
          </a:prstGeom>
        </p:spPr>
        <p:txBody>
          <a:bodyPr wrap="none">
            <a:spAutoFit/>
          </a:bodyPr>
          <a:lstStyle/>
          <a:p>
            <a:r>
              <a:rPr lang="fr-FR" b="1" dirty="0" smtClean="0"/>
              <a:t>8- La marche de la mort  (11 avril -8 mai 1945) (</a:t>
            </a:r>
            <a:r>
              <a:rPr lang="fr-FR" b="1" dirty="0" err="1" smtClean="0"/>
              <a:t>Todesmarsch</a:t>
            </a:r>
            <a:r>
              <a:rPr lang="fr-FR" b="1" dirty="0" smtClean="0"/>
              <a:t> </a:t>
            </a:r>
            <a:r>
              <a:rPr lang="fr-FR" dirty="0" smtClean="0"/>
              <a:t>)</a:t>
            </a:r>
          </a:p>
        </p:txBody>
      </p:sp>
      <p:sp>
        <p:nvSpPr>
          <p:cNvPr id="7" name="ZoneTexte 6"/>
          <p:cNvSpPr txBox="1"/>
          <p:nvPr/>
        </p:nvSpPr>
        <p:spPr>
          <a:xfrm>
            <a:off x="1691680" y="1628800"/>
            <a:ext cx="3456384" cy="1200329"/>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a:p>
        </p:txBody>
      </p:sp>
      <p:sp>
        <p:nvSpPr>
          <p:cNvPr id="10" name="ZoneTexte 9"/>
          <p:cNvSpPr txBox="1"/>
          <p:nvPr/>
        </p:nvSpPr>
        <p:spPr>
          <a:xfrm>
            <a:off x="899592" y="1628800"/>
            <a:ext cx="7704856" cy="1200329"/>
          </a:xfrm>
          <a:prstGeom prst="rect">
            <a:avLst/>
          </a:prstGeom>
          <a:noFill/>
        </p:spPr>
        <p:txBody>
          <a:bodyPr wrap="square" rtlCol="0">
            <a:spAutoFit/>
          </a:bodyPr>
          <a:lstStyle/>
          <a:p>
            <a:endParaRPr lang="fr-FR" dirty="0" smtClean="0"/>
          </a:p>
          <a:p>
            <a:endParaRPr lang="fr-FR" dirty="0" smtClean="0"/>
          </a:p>
          <a:p>
            <a:r>
              <a:rPr lang="fr-FR" dirty="0" smtClean="0"/>
              <a:t> </a:t>
            </a:r>
          </a:p>
          <a:p>
            <a:endParaRPr lang="fr-FR" dirty="0"/>
          </a:p>
        </p:txBody>
      </p:sp>
      <p:sp>
        <p:nvSpPr>
          <p:cNvPr id="11" name="ZoneTexte 10"/>
          <p:cNvSpPr txBox="1"/>
          <p:nvPr/>
        </p:nvSpPr>
        <p:spPr>
          <a:xfrm>
            <a:off x="1151112" y="1484784"/>
            <a:ext cx="7992888" cy="369332"/>
          </a:xfrm>
          <a:prstGeom prst="rect">
            <a:avLst/>
          </a:prstGeom>
          <a:noFill/>
        </p:spPr>
        <p:txBody>
          <a:bodyPr wrap="square" rtlCol="0">
            <a:spAutoFit/>
          </a:bodyPr>
          <a:lstStyle/>
          <a:p>
            <a:r>
              <a:rPr lang="fr-FR" b="1" u="sng" dirty="0" smtClean="0"/>
              <a:t>Une étape comme tant d’autres : 18 Avril 1945 la Mort de Jacques</a:t>
            </a:r>
          </a:p>
        </p:txBody>
      </p:sp>
      <p:pic>
        <p:nvPicPr>
          <p:cNvPr id="1026" name="Picture 2"/>
          <p:cNvPicPr>
            <a:picLocks noChangeAspect="1" noChangeArrowheads="1"/>
          </p:cNvPicPr>
          <p:nvPr/>
        </p:nvPicPr>
        <p:blipFill>
          <a:blip r:embed="rId4" cstate="print"/>
          <a:srcRect/>
          <a:stretch>
            <a:fillRect/>
          </a:stretch>
        </p:blipFill>
        <p:spPr bwMode="auto">
          <a:xfrm>
            <a:off x="827584" y="1916832"/>
            <a:ext cx="7568902" cy="45134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276999"/>
          </a:xfrm>
          <a:prstGeom prst="rect">
            <a:avLst/>
          </a:prstGeom>
        </p:spPr>
        <p:txBody>
          <a:bodyPr wrap="square">
            <a:spAutoFit/>
          </a:bodyPr>
          <a:lstStyle/>
          <a:p>
            <a:r>
              <a:rPr lang="fr-FR" sz="1200" b="1" dirty="0"/>
              <a:t>AMICALE DES </a:t>
            </a:r>
            <a:r>
              <a:rPr lang="fr-FR" sz="1200" b="1" dirty="0" smtClean="0"/>
              <a:t>ANCIENS DÉPORTÉS </a:t>
            </a:r>
            <a:r>
              <a:rPr lang="fr-FR" sz="1200" b="1" dirty="0"/>
              <a:t>A </a:t>
            </a:r>
            <a:r>
              <a:rPr lang="fr-FR" sz="1200" b="1" dirty="0" smtClean="0"/>
              <a:t>NEU-STASSFURT ET DE LEURS FAMILLES  (kommando </a:t>
            </a:r>
            <a:r>
              <a:rPr lang="fr-FR" sz="1200" b="1" dirty="0"/>
              <a:t>de Buchenwald)</a:t>
            </a:r>
            <a:endParaRPr lang="fr-FR" sz="1200" dirty="0"/>
          </a:p>
        </p:txBody>
      </p:sp>
      <p:sp>
        <p:nvSpPr>
          <p:cNvPr id="7" name="ZoneTexte 6"/>
          <p:cNvSpPr txBox="1"/>
          <p:nvPr/>
        </p:nvSpPr>
        <p:spPr>
          <a:xfrm>
            <a:off x="963252" y="766445"/>
            <a:ext cx="7776864" cy="523220"/>
          </a:xfrm>
          <a:prstGeom prst="rect">
            <a:avLst/>
          </a:prstGeom>
          <a:noFill/>
        </p:spPr>
        <p:txBody>
          <a:bodyPr wrap="square" rtlCol="0">
            <a:spAutoFit/>
          </a:bodyPr>
          <a:lstStyle/>
          <a:p>
            <a:r>
              <a:rPr lang="fr-FR" sz="2800" dirty="0">
                <a:solidFill>
                  <a:srgbClr val="0070C0"/>
                </a:solidFill>
              </a:rPr>
              <a:t>1- Présentation de </a:t>
            </a:r>
            <a:r>
              <a:rPr lang="fr-FR" sz="2800" dirty="0" smtClean="0">
                <a:solidFill>
                  <a:srgbClr val="0070C0"/>
                </a:solidFill>
              </a:rPr>
              <a:t>l’intervenant</a:t>
            </a:r>
            <a:endParaRPr lang="fr-FR" sz="2800" dirty="0" smtClean="0"/>
          </a:p>
        </p:txBody>
      </p:sp>
      <p:pic>
        <p:nvPicPr>
          <p:cNvPr id="5"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6" name="Rectangle 5"/>
          <p:cNvSpPr/>
          <p:nvPr/>
        </p:nvSpPr>
        <p:spPr>
          <a:xfrm>
            <a:off x="179512" y="1412776"/>
            <a:ext cx="8856984" cy="4893647"/>
          </a:xfrm>
          <a:prstGeom prst="rect">
            <a:avLst/>
          </a:prstGeom>
        </p:spPr>
        <p:txBody>
          <a:bodyPr wrap="square">
            <a:spAutoFit/>
          </a:bodyPr>
          <a:lstStyle/>
          <a:p>
            <a:r>
              <a:rPr lang="fr-FR" b="1" dirty="0" smtClean="0"/>
              <a:t>Lanvenegen et les conflits mondiaux</a:t>
            </a:r>
          </a:p>
          <a:p>
            <a:r>
              <a:rPr lang="fr-FR" sz="1600" dirty="0" smtClean="0"/>
              <a:t>La commune de LANVENEGEN a payé un lourd tribu lors des deux guerres mondiales de 1914-1918 et de 1939 – 1945. Le monument aux morts rappelle les noms des personnes qui ont donné leur vie pour la défense de la nation et pour la liberté. </a:t>
            </a:r>
          </a:p>
          <a:p>
            <a:r>
              <a:rPr lang="fr-FR" sz="1600" dirty="0" smtClean="0"/>
              <a:t>Cette commune est également réputée pour son rôle dans la Résistance. Cinq de ses habitants sont morts en déportation; treize ont été fusillés, notamment à Port-Louis.</a:t>
            </a:r>
          </a:p>
          <a:p>
            <a:r>
              <a:rPr lang="fr-FR" sz="1600" dirty="0" smtClean="0"/>
              <a:t>Le 1er mai 1944, des manifestants portant des drapeaux rouges et des drapeaux tricolores défilent dans le bourg et dans les villages alentour en chantant L'hymne national et l'International.</a:t>
            </a:r>
          </a:p>
          <a:p>
            <a:r>
              <a:rPr lang="fr-FR" sz="1600" dirty="0" smtClean="0"/>
              <a:t>Le 8 mai, les Allemands procèdent à une rafle, puis à des arrestations ciblées dans la nuit du 22 au 23 mai et encore dans la nuit du 31 mai au 1er juin.</a:t>
            </a:r>
          </a:p>
          <a:p>
            <a:r>
              <a:rPr lang="fr-FR" sz="1600" dirty="0" smtClean="0"/>
              <a:t>Le 24 juin, dix-sept résistants, dont six Belges de Blankenberge, condamnés à mort par la cour martiale allemande siégeant à l'École </a:t>
            </a:r>
            <a:r>
              <a:rPr lang="fr-FR" sz="1600" dirty="0" err="1" smtClean="0"/>
              <a:t>Sainte-Barbe</a:t>
            </a:r>
            <a:r>
              <a:rPr lang="fr-FR" sz="1600" dirty="0" smtClean="0"/>
              <a:t> au Faouët, </a:t>
            </a:r>
            <a:r>
              <a:rPr lang="fr-FR" sz="1600" b="1" dirty="0" smtClean="0"/>
              <a:t>sont fusillés à </a:t>
            </a:r>
            <a:r>
              <a:rPr lang="fr-FR" sz="1600" b="1" dirty="0" err="1" smtClean="0"/>
              <a:t>Rosquéo</a:t>
            </a:r>
            <a:r>
              <a:rPr lang="fr-FR" sz="1600" dirty="0" smtClean="0"/>
              <a:t>. Deux des morts n'ont pu être identifiés. L'un des Belges, </a:t>
            </a:r>
            <a:r>
              <a:rPr lang="fr-FR" sz="1600" b="1" dirty="0" smtClean="0"/>
              <a:t>Jean de Conninck, </a:t>
            </a:r>
            <a:r>
              <a:rPr lang="fr-FR" sz="1600" dirty="0" smtClean="0"/>
              <a:t>n'est que blessé : il s'enfuit sous les tirs. Il sera soigné par une vétérinaire du Faouët, caché par des habitants et survivra. </a:t>
            </a:r>
          </a:p>
          <a:p>
            <a:r>
              <a:rPr lang="fr-FR" sz="1600" dirty="0" smtClean="0"/>
              <a:t>Le même jour, dix résistants de </a:t>
            </a:r>
            <a:r>
              <a:rPr lang="fr-FR" sz="1600" dirty="0" err="1" smtClean="0"/>
              <a:t>Spézet</a:t>
            </a:r>
            <a:r>
              <a:rPr lang="fr-FR" sz="1600" dirty="0" smtClean="0"/>
              <a:t> et un de Saint </a:t>
            </a:r>
            <a:r>
              <a:rPr lang="fr-FR" sz="1600" dirty="0" err="1" smtClean="0"/>
              <a:t>Goazec</a:t>
            </a:r>
            <a:r>
              <a:rPr lang="fr-FR" sz="1600" dirty="0" smtClean="0"/>
              <a:t> sont fusillés à </a:t>
            </a:r>
            <a:r>
              <a:rPr lang="fr-FR" sz="1600" b="1" dirty="0" err="1" smtClean="0"/>
              <a:t>Rozangat</a:t>
            </a:r>
            <a:r>
              <a:rPr lang="fr-FR" sz="1600" dirty="0" smtClean="0"/>
              <a:t>.</a:t>
            </a:r>
          </a:p>
          <a:p>
            <a:r>
              <a:rPr lang="fr-FR" sz="1600" dirty="0" smtClean="0"/>
              <a:t>Un autre fusillé, inconnu, est retrouvé dans une tombe sommaire au Pont-Neuf</a:t>
            </a:r>
          </a:p>
          <a:p>
            <a:endParaRPr lang="fr-FR" dirty="0" smtClean="0"/>
          </a:p>
          <a:p>
            <a:endParaRPr lang="fr-FR" dirty="0" smtClean="0"/>
          </a:p>
          <a:p>
            <a:endParaRPr lang="fr-FR"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5252785" cy="369332"/>
          </a:xfrm>
          <a:prstGeom prst="rect">
            <a:avLst/>
          </a:prstGeom>
        </p:spPr>
        <p:txBody>
          <a:bodyPr wrap="none">
            <a:spAutoFit/>
          </a:bodyPr>
          <a:lstStyle/>
          <a:p>
            <a:r>
              <a:rPr lang="fr-FR" b="1" dirty="0" smtClean="0"/>
              <a:t>8- La libération 8 mai 1945 </a:t>
            </a:r>
            <a:r>
              <a:rPr lang="fr-FR" b="1" dirty="0" err="1" smtClean="0"/>
              <a:t>Annaberg</a:t>
            </a:r>
            <a:r>
              <a:rPr lang="fr-FR" b="1" dirty="0" smtClean="0"/>
              <a:t>) (</a:t>
            </a:r>
            <a:r>
              <a:rPr lang="fr-FR" b="1" dirty="0" err="1" smtClean="0"/>
              <a:t>Todesmarsch</a:t>
            </a:r>
            <a:r>
              <a:rPr lang="fr-FR" b="1" dirty="0" smtClean="0"/>
              <a:t> </a:t>
            </a:r>
            <a:r>
              <a:rPr lang="fr-FR" dirty="0" smtClean="0"/>
              <a:t>)</a:t>
            </a:r>
          </a:p>
        </p:txBody>
      </p:sp>
      <p:sp>
        <p:nvSpPr>
          <p:cNvPr id="7" name="ZoneTexte 6"/>
          <p:cNvSpPr txBox="1"/>
          <p:nvPr/>
        </p:nvSpPr>
        <p:spPr>
          <a:xfrm>
            <a:off x="1691680" y="1628800"/>
            <a:ext cx="3456384" cy="1200329"/>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a:p>
        </p:txBody>
      </p:sp>
      <p:sp>
        <p:nvSpPr>
          <p:cNvPr id="10" name="ZoneTexte 9"/>
          <p:cNvSpPr txBox="1"/>
          <p:nvPr/>
        </p:nvSpPr>
        <p:spPr>
          <a:xfrm>
            <a:off x="899592" y="1628800"/>
            <a:ext cx="7704856" cy="1200329"/>
          </a:xfrm>
          <a:prstGeom prst="rect">
            <a:avLst/>
          </a:prstGeom>
          <a:noFill/>
        </p:spPr>
        <p:txBody>
          <a:bodyPr wrap="square" rtlCol="0">
            <a:spAutoFit/>
          </a:bodyPr>
          <a:lstStyle/>
          <a:p>
            <a:endParaRPr lang="fr-FR" dirty="0" smtClean="0"/>
          </a:p>
          <a:p>
            <a:endParaRPr lang="fr-FR" dirty="0" smtClean="0"/>
          </a:p>
          <a:p>
            <a:r>
              <a:rPr lang="fr-FR" dirty="0" smtClean="0"/>
              <a:t> </a:t>
            </a:r>
          </a:p>
          <a:p>
            <a:endParaRPr lang="fr-FR" dirty="0"/>
          </a:p>
        </p:txBody>
      </p:sp>
      <p:sp>
        <p:nvSpPr>
          <p:cNvPr id="11" name="ZoneTexte 10"/>
          <p:cNvSpPr txBox="1"/>
          <p:nvPr/>
        </p:nvSpPr>
        <p:spPr>
          <a:xfrm>
            <a:off x="899592" y="1628800"/>
            <a:ext cx="7776864" cy="4524315"/>
          </a:xfrm>
          <a:prstGeom prst="rect">
            <a:avLst/>
          </a:prstGeom>
          <a:noFill/>
        </p:spPr>
        <p:txBody>
          <a:bodyPr wrap="square" rtlCol="0">
            <a:spAutoFit/>
          </a:bodyPr>
          <a:lstStyle/>
          <a:p>
            <a:r>
              <a:rPr lang="fr-FR" dirty="0" smtClean="0"/>
              <a:t>Après plusieurs jours passés à </a:t>
            </a:r>
            <a:r>
              <a:rPr lang="fr-FR" dirty="0" err="1" smtClean="0"/>
              <a:t>Dittersbach</a:t>
            </a:r>
            <a:r>
              <a:rPr lang="fr-FR" dirty="0" smtClean="0"/>
              <a:t>, c’est la panique parmi les allemands, les alliés  et les russes avancent et l’étau se resserre sur les allemands. </a:t>
            </a:r>
          </a:p>
          <a:p>
            <a:r>
              <a:rPr lang="fr-FR" dirty="0" smtClean="0"/>
              <a:t>Le 7 mais la colonne démarre tant bien que mal, se faufilant entre les différentes troupes allemandes se préparant a combattre. </a:t>
            </a:r>
          </a:p>
          <a:p>
            <a:r>
              <a:rPr lang="fr-FR" dirty="0" smtClean="0"/>
              <a:t>Les SS sont affolés et donnent des ordres contradictoires. Plus personne ne commande. </a:t>
            </a:r>
          </a:p>
          <a:p>
            <a:r>
              <a:rPr lang="fr-FR" dirty="0" smtClean="0"/>
              <a:t>« Le 7 mai au soir quittant </a:t>
            </a:r>
            <a:r>
              <a:rPr lang="fr-FR" dirty="0" err="1" smtClean="0"/>
              <a:t>Ansprung</a:t>
            </a:r>
            <a:r>
              <a:rPr lang="fr-FR" dirty="0" smtClean="0"/>
              <a:t>, le convoi se dirigea sur </a:t>
            </a:r>
            <a:r>
              <a:rPr lang="fr-FR" dirty="0" err="1" smtClean="0"/>
              <a:t>Marienberg</a:t>
            </a:r>
            <a:r>
              <a:rPr lang="fr-FR" dirty="0" smtClean="0"/>
              <a:t> à 12km. Tout le long du trajet les détenus se sauvaient et se cachaient  attendant la délivrance. » (on évalue à plus de 50 le nombre de français évadés pendant cette nuit)</a:t>
            </a:r>
          </a:p>
          <a:p>
            <a:r>
              <a:rPr lang="fr-FR" dirty="0" smtClean="0"/>
              <a:t>Le lendemain 8 mai arrivée à 10h à la porte d’</a:t>
            </a:r>
            <a:r>
              <a:rPr lang="fr-FR" dirty="0" err="1" smtClean="0"/>
              <a:t>Annaberg</a:t>
            </a:r>
            <a:r>
              <a:rPr lang="fr-FR" dirty="0" smtClean="0"/>
              <a:t>: La capitulation de l’Allemagne avait été signée à 2h30.</a:t>
            </a:r>
          </a:p>
          <a:p>
            <a:r>
              <a:rPr lang="fr-FR" dirty="0" smtClean="0"/>
              <a:t>A 6h les Russes étaient entrés par l’autre coté de la ville et avaient libéré le prisonniers de guerre français </a:t>
            </a:r>
          </a:p>
          <a:p>
            <a:r>
              <a:rPr lang="fr-FR" dirty="0" smtClean="0"/>
              <a:t>C’est à 16h30 à l’arrivée des russes du côté où se trouvait la colonne des détenus venus de </a:t>
            </a:r>
            <a:r>
              <a:rPr lang="fr-FR" dirty="0" err="1" smtClean="0"/>
              <a:t>Neu</a:t>
            </a:r>
            <a:r>
              <a:rPr lang="fr-FR" dirty="0" smtClean="0"/>
              <a:t>-Stassfurt  que les SS se sont décidés à abandonner la colonne. </a:t>
            </a:r>
            <a:endParaRPr lang="fr-F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5252785" cy="369332"/>
          </a:xfrm>
          <a:prstGeom prst="rect">
            <a:avLst/>
          </a:prstGeom>
        </p:spPr>
        <p:txBody>
          <a:bodyPr wrap="none">
            <a:spAutoFit/>
          </a:bodyPr>
          <a:lstStyle/>
          <a:p>
            <a:r>
              <a:rPr lang="fr-FR" b="1" dirty="0" smtClean="0"/>
              <a:t>8- La libération 8 mai 1945 </a:t>
            </a:r>
            <a:r>
              <a:rPr lang="fr-FR" b="1" dirty="0" err="1" smtClean="0"/>
              <a:t>Annaberg</a:t>
            </a:r>
            <a:r>
              <a:rPr lang="fr-FR" b="1" dirty="0" smtClean="0"/>
              <a:t>) (</a:t>
            </a:r>
            <a:r>
              <a:rPr lang="fr-FR" b="1" dirty="0" err="1" smtClean="0"/>
              <a:t>Todesmarsch</a:t>
            </a:r>
            <a:r>
              <a:rPr lang="fr-FR" b="1" dirty="0" smtClean="0"/>
              <a:t> </a:t>
            </a:r>
            <a:r>
              <a:rPr lang="fr-FR" dirty="0" smtClean="0"/>
              <a:t>)</a:t>
            </a:r>
          </a:p>
        </p:txBody>
      </p:sp>
      <p:sp>
        <p:nvSpPr>
          <p:cNvPr id="7" name="ZoneTexte 6"/>
          <p:cNvSpPr txBox="1"/>
          <p:nvPr/>
        </p:nvSpPr>
        <p:spPr>
          <a:xfrm>
            <a:off x="1691680" y="1628800"/>
            <a:ext cx="3456384" cy="1200329"/>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a:p>
        </p:txBody>
      </p:sp>
      <p:sp>
        <p:nvSpPr>
          <p:cNvPr id="10" name="ZoneTexte 9"/>
          <p:cNvSpPr txBox="1"/>
          <p:nvPr/>
        </p:nvSpPr>
        <p:spPr>
          <a:xfrm>
            <a:off x="899592" y="1628800"/>
            <a:ext cx="7704856" cy="1200329"/>
          </a:xfrm>
          <a:prstGeom prst="rect">
            <a:avLst/>
          </a:prstGeom>
          <a:noFill/>
        </p:spPr>
        <p:txBody>
          <a:bodyPr wrap="square" rtlCol="0">
            <a:spAutoFit/>
          </a:bodyPr>
          <a:lstStyle/>
          <a:p>
            <a:endParaRPr lang="fr-FR" dirty="0" smtClean="0"/>
          </a:p>
          <a:p>
            <a:endParaRPr lang="fr-FR" dirty="0" smtClean="0"/>
          </a:p>
          <a:p>
            <a:r>
              <a:rPr lang="fr-FR" dirty="0" smtClean="0"/>
              <a:t> </a:t>
            </a:r>
          </a:p>
          <a:p>
            <a:endParaRPr lang="fr-FR" dirty="0"/>
          </a:p>
        </p:txBody>
      </p:sp>
      <p:pic>
        <p:nvPicPr>
          <p:cNvPr id="1026" name="Picture 2"/>
          <p:cNvPicPr>
            <a:picLocks noChangeAspect="1" noChangeArrowheads="1"/>
          </p:cNvPicPr>
          <p:nvPr/>
        </p:nvPicPr>
        <p:blipFill>
          <a:blip r:embed="rId4" cstate="print"/>
          <a:srcRect/>
          <a:stretch>
            <a:fillRect/>
          </a:stretch>
        </p:blipFill>
        <p:spPr bwMode="auto">
          <a:xfrm>
            <a:off x="683568" y="1556792"/>
            <a:ext cx="8020000" cy="50038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5252785" cy="369332"/>
          </a:xfrm>
          <a:prstGeom prst="rect">
            <a:avLst/>
          </a:prstGeom>
        </p:spPr>
        <p:txBody>
          <a:bodyPr wrap="none">
            <a:spAutoFit/>
          </a:bodyPr>
          <a:lstStyle/>
          <a:p>
            <a:r>
              <a:rPr lang="fr-FR" b="1" dirty="0" smtClean="0"/>
              <a:t>8- La libération 8 mai 1945 </a:t>
            </a:r>
            <a:r>
              <a:rPr lang="fr-FR" b="1" dirty="0" err="1" smtClean="0"/>
              <a:t>Annaberg</a:t>
            </a:r>
            <a:r>
              <a:rPr lang="fr-FR" b="1" dirty="0" smtClean="0"/>
              <a:t>) (</a:t>
            </a:r>
            <a:r>
              <a:rPr lang="fr-FR" b="1" dirty="0" err="1" smtClean="0"/>
              <a:t>Todesmarsch</a:t>
            </a:r>
            <a:r>
              <a:rPr lang="fr-FR" b="1" dirty="0" smtClean="0"/>
              <a:t> </a:t>
            </a:r>
            <a:r>
              <a:rPr lang="fr-FR" dirty="0" smtClean="0"/>
              <a:t>)</a:t>
            </a:r>
          </a:p>
        </p:txBody>
      </p:sp>
      <p:sp>
        <p:nvSpPr>
          <p:cNvPr id="7" name="ZoneTexte 6"/>
          <p:cNvSpPr txBox="1"/>
          <p:nvPr/>
        </p:nvSpPr>
        <p:spPr>
          <a:xfrm>
            <a:off x="1691680" y="1628800"/>
            <a:ext cx="3456384" cy="1200329"/>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a:p>
        </p:txBody>
      </p:sp>
      <p:sp>
        <p:nvSpPr>
          <p:cNvPr id="10" name="ZoneTexte 9"/>
          <p:cNvSpPr txBox="1"/>
          <p:nvPr/>
        </p:nvSpPr>
        <p:spPr>
          <a:xfrm>
            <a:off x="1043608" y="1628800"/>
            <a:ext cx="7704856" cy="1200329"/>
          </a:xfrm>
          <a:prstGeom prst="rect">
            <a:avLst/>
          </a:prstGeom>
          <a:noFill/>
        </p:spPr>
        <p:txBody>
          <a:bodyPr wrap="square" rtlCol="0">
            <a:spAutoFit/>
          </a:bodyPr>
          <a:lstStyle/>
          <a:p>
            <a:endParaRPr lang="fr-FR" dirty="0" smtClean="0"/>
          </a:p>
          <a:p>
            <a:endParaRPr lang="fr-FR" dirty="0" smtClean="0"/>
          </a:p>
          <a:p>
            <a:r>
              <a:rPr lang="fr-FR" dirty="0" smtClean="0"/>
              <a:t> </a:t>
            </a:r>
          </a:p>
          <a:p>
            <a:endParaRPr lang="fr-FR" dirty="0"/>
          </a:p>
        </p:txBody>
      </p:sp>
      <p:sp>
        <p:nvSpPr>
          <p:cNvPr id="11" name="ZoneTexte 10"/>
          <p:cNvSpPr txBox="1"/>
          <p:nvPr/>
        </p:nvSpPr>
        <p:spPr>
          <a:xfrm>
            <a:off x="323528" y="1700808"/>
            <a:ext cx="4752528" cy="4924425"/>
          </a:xfrm>
          <a:prstGeom prst="rect">
            <a:avLst/>
          </a:prstGeom>
          <a:noFill/>
        </p:spPr>
        <p:txBody>
          <a:bodyPr wrap="square" rtlCol="0">
            <a:spAutoFit/>
          </a:bodyPr>
          <a:lstStyle/>
          <a:p>
            <a:pPr algn="ctr"/>
            <a:r>
              <a:rPr lang="fr-FR" sz="4000" b="1" i="1" dirty="0" smtClean="0"/>
              <a:t>SE SOUVENIR</a:t>
            </a:r>
          </a:p>
          <a:p>
            <a:r>
              <a:rPr lang="fr-FR" sz="2000" b="1" i="1" dirty="0" smtClean="0"/>
              <a:t>Sur les 500 français du commando Reh:</a:t>
            </a:r>
          </a:p>
          <a:p>
            <a:pPr>
              <a:buFontTx/>
              <a:buChar char="-"/>
            </a:pPr>
            <a:r>
              <a:rPr lang="fr-FR" sz="2000" b="1" i="1" dirty="0" smtClean="0"/>
              <a:t>  102 meurent au camp de </a:t>
            </a:r>
            <a:r>
              <a:rPr lang="fr-FR" sz="2000" b="1" i="1" dirty="0" err="1" smtClean="0"/>
              <a:t>Neu</a:t>
            </a:r>
            <a:r>
              <a:rPr lang="fr-FR" sz="2000" b="1" i="1" dirty="0" smtClean="0"/>
              <a:t>-Stassfurt entre septembre et janvier 1945</a:t>
            </a:r>
          </a:p>
          <a:p>
            <a:pPr>
              <a:buFontTx/>
              <a:buChar char="-"/>
            </a:pPr>
            <a:r>
              <a:rPr lang="fr-FR" sz="2000" b="1" i="1" dirty="0" smtClean="0"/>
              <a:t> 180 meurent ou sont portés disparus lors de la marche de la mort </a:t>
            </a:r>
          </a:p>
          <a:p>
            <a:pPr>
              <a:buFontTx/>
              <a:buChar char="-"/>
            </a:pPr>
            <a:r>
              <a:rPr lang="fr-FR" sz="2000" b="1" i="1" dirty="0" smtClean="0"/>
              <a:t>210 rentreront en France</a:t>
            </a:r>
          </a:p>
          <a:p>
            <a:pPr>
              <a:buFontTx/>
              <a:buChar char="-"/>
            </a:pPr>
            <a:r>
              <a:rPr lang="fr-FR" sz="2000" b="1" i="1" dirty="0" smtClean="0"/>
              <a:t> Pierre Bur le dernier survivant et président de notre association nous a quitté le 29 avril 2021</a:t>
            </a:r>
          </a:p>
          <a:p>
            <a:pPr>
              <a:buFontTx/>
              <a:buChar char="-"/>
            </a:pPr>
            <a:r>
              <a:rPr lang="fr-FR" sz="2000" b="1" i="1" dirty="0" smtClean="0"/>
              <a:t>Nuit et Brouillard </a:t>
            </a:r>
          </a:p>
          <a:p>
            <a:pPr>
              <a:buFontTx/>
              <a:buChar char="-"/>
            </a:pPr>
            <a:r>
              <a:rPr lang="fr-FR" sz="2000" b="1" i="1" dirty="0" smtClean="0"/>
              <a:t> </a:t>
            </a:r>
            <a:r>
              <a:rPr lang="fr-FR" sz="3200" b="1" i="1" dirty="0"/>
              <a:t> </a:t>
            </a:r>
            <a:r>
              <a:rPr lang="fr-FR" sz="1400" b="1" i="1" dirty="0">
                <a:hlinkClick r:id="rId4"/>
              </a:rPr>
              <a:t>https://</a:t>
            </a:r>
            <a:r>
              <a:rPr lang="fr-FR" sz="1400" b="1" i="1" dirty="0" smtClean="0">
                <a:hlinkClick r:id="rId4"/>
              </a:rPr>
              <a:t>www.amicale-stassfurt.fr/Videos/Presentation_JP_Royer/nuit_et_brouillard_JPR.mp4</a:t>
            </a:r>
            <a:endParaRPr lang="fr-FR" sz="1400" b="1" i="1" dirty="0" smtClean="0"/>
          </a:p>
          <a:p>
            <a:pPr>
              <a:buFontTx/>
              <a:buChar char="-"/>
            </a:pPr>
            <a:endParaRPr lang="fr-FR" sz="1400" b="1" i="1" dirty="0"/>
          </a:p>
        </p:txBody>
      </p:sp>
      <p:pic>
        <p:nvPicPr>
          <p:cNvPr id="2051" name="Picture 3" descr="C:\Users\MARTYM~1.000\AppData\Local\Temp\plaque commemo.tiff"/>
          <p:cNvPicPr>
            <a:picLocks noChangeAspect="1" noChangeArrowheads="1"/>
          </p:cNvPicPr>
          <p:nvPr/>
        </p:nvPicPr>
        <p:blipFill>
          <a:blip r:embed="rId5" cstate="print"/>
          <a:srcRect/>
          <a:stretch>
            <a:fillRect/>
          </a:stretch>
        </p:blipFill>
        <p:spPr bwMode="auto">
          <a:xfrm>
            <a:off x="5292080" y="1700808"/>
            <a:ext cx="3412919" cy="461016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88640"/>
            <a:ext cx="7416824" cy="646331"/>
          </a:xfrm>
          <a:prstGeom prst="rect">
            <a:avLst/>
          </a:prstGeom>
        </p:spPr>
        <p:txBody>
          <a:bodyPr wrap="square">
            <a:spAutoFit/>
          </a:bodyPr>
          <a:lstStyle/>
          <a:p>
            <a:pPr algn="ctr"/>
            <a:r>
              <a:rPr lang="fr-FR" b="1" dirty="0"/>
              <a:t>AMICALE DES </a:t>
            </a:r>
            <a:r>
              <a:rPr lang="fr-FR" b="1" dirty="0" smtClean="0"/>
              <a:t>ANCIENS DÉPORTÉS </a:t>
            </a:r>
            <a:r>
              <a:rPr lang="fr-FR" b="1" dirty="0"/>
              <a:t>A NEU-STASSFURT </a:t>
            </a:r>
            <a:r>
              <a:rPr lang="fr-FR" b="1" dirty="0" smtClean="0"/>
              <a:t>ET DE LEURS FAMILLES (kommando </a:t>
            </a:r>
            <a:r>
              <a:rPr lang="fr-FR" b="1" dirty="0"/>
              <a:t>de Buchenwald)</a:t>
            </a:r>
            <a:endParaRPr lang="fr-FR" dirty="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1475656" y="1052736"/>
            <a:ext cx="5252785" cy="369332"/>
          </a:xfrm>
          <a:prstGeom prst="rect">
            <a:avLst/>
          </a:prstGeom>
        </p:spPr>
        <p:txBody>
          <a:bodyPr wrap="none">
            <a:spAutoFit/>
          </a:bodyPr>
          <a:lstStyle/>
          <a:p>
            <a:r>
              <a:rPr lang="fr-FR" b="1" dirty="0" smtClean="0"/>
              <a:t>8- La libération 8 mai 1945 </a:t>
            </a:r>
            <a:r>
              <a:rPr lang="fr-FR" b="1" dirty="0" err="1" smtClean="0"/>
              <a:t>Annaberg</a:t>
            </a:r>
            <a:r>
              <a:rPr lang="fr-FR" b="1" dirty="0" smtClean="0"/>
              <a:t>) (</a:t>
            </a:r>
            <a:r>
              <a:rPr lang="fr-FR" b="1" dirty="0" err="1" smtClean="0"/>
              <a:t>Todesmarsch</a:t>
            </a:r>
            <a:r>
              <a:rPr lang="fr-FR" b="1" dirty="0" smtClean="0"/>
              <a:t> </a:t>
            </a:r>
            <a:r>
              <a:rPr lang="fr-FR" dirty="0" smtClean="0"/>
              <a:t>)</a:t>
            </a:r>
          </a:p>
        </p:txBody>
      </p:sp>
      <p:sp>
        <p:nvSpPr>
          <p:cNvPr id="7" name="ZoneTexte 6"/>
          <p:cNvSpPr txBox="1"/>
          <p:nvPr/>
        </p:nvSpPr>
        <p:spPr>
          <a:xfrm>
            <a:off x="1691680" y="1628800"/>
            <a:ext cx="3456384" cy="1200329"/>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a:p>
        </p:txBody>
      </p:sp>
      <p:sp>
        <p:nvSpPr>
          <p:cNvPr id="10" name="ZoneTexte 9"/>
          <p:cNvSpPr txBox="1"/>
          <p:nvPr/>
        </p:nvSpPr>
        <p:spPr>
          <a:xfrm>
            <a:off x="1043608" y="1628800"/>
            <a:ext cx="7704856" cy="1200329"/>
          </a:xfrm>
          <a:prstGeom prst="rect">
            <a:avLst/>
          </a:prstGeom>
          <a:noFill/>
        </p:spPr>
        <p:txBody>
          <a:bodyPr wrap="square" rtlCol="0">
            <a:spAutoFit/>
          </a:bodyPr>
          <a:lstStyle/>
          <a:p>
            <a:endParaRPr lang="fr-FR" dirty="0" smtClean="0"/>
          </a:p>
          <a:p>
            <a:endParaRPr lang="fr-FR" dirty="0" smtClean="0"/>
          </a:p>
          <a:p>
            <a:r>
              <a:rPr lang="fr-FR" dirty="0" smtClean="0"/>
              <a:t> </a:t>
            </a:r>
          </a:p>
          <a:p>
            <a:endParaRPr lang="fr-FR" dirty="0"/>
          </a:p>
        </p:txBody>
      </p:sp>
      <p:sp>
        <p:nvSpPr>
          <p:cNvPr id="11" name="ZoneTexte 10"/>
          <p:cNvSpPr txBox="1"/>
          <p:nvPr/>
        </p:nvSpPr>
        <p:spPr>
          <a:xfrm>
            <a:off x="108012" y="1442985"/>
            <a:ext cx="8928484" cy="1261884"/>
          </a:xfrm>
          <a:prstGeom prst="rect">
            <a:avLst/>
          </a:prstGeom>
          <a:noFill/>
        </p:spPr>
        <p:txBody>
          <a:bodyPr wrap="square" rtlCol="0">
            <a:spAutoFit/>
          </a:bodyPr>
          <a:lstStyle/>
          <a:p>
            <a:pPr algn="ctr"/>
            <a:r>
              <a:rPr lang="fr-FR" sz="4000" b="1" i="1" dirty="0" smtClean="0"/>
              <a:t>SE SOUVENIR</a:t>
            </a:r>
          </a:p>
          <a:p>
            <a:pPr algn="just"/>
            <a:r>
              <a:rPr lang="fr-FR" dirty="0" smtClean="0"/>
              <a:t>Chaque </a:t>
            </a:r>
            <a:r>
              <a:rPr lang="fr-FR" dirty="0"/>
              <a:t>année depuis </a:t>
            </a:r>
            <a:r>
              <a:rPr lang="fr-FR" dirty="0" smtClean="0"/>
              <a:t>1988 une cérémonie du souvenir a lieu en foret de Compiègne devant la stèle  érigée à l’endroit du départ du dernier train vers l’</a:t>
            </a:r>
            <a:r>
              <a:rPr lang="fr-FR" dirty="0" err="1" smtClean="0"/>
              <a:t>Allemagnee</a:t>
            </a:r>
            <a:endParaRPr lang="fr-FR" b="1" i="1" dirty="0"/>
          </a:p>
        </p:txBody>
      </p:sp>
      <p:sp>
        <p:nvSpPr>
          <p:cNvPr id="2" name="Rectangle 1"/>
          <p:cNvSpPr/>
          <p:nvPr/>
        </p:nvSpPr>
        <p:spPr>
          <a:xfrm>
            <a:off x="158650" y="5725308"/>
            <a:ext cx="8877846" cy="646331"/>
          </a:xfrm>
          <a:prstGeom prst="rect">
            <a:avLst/>
          </a:prstGeom>
        </p:spPr>
        <p:txBody>
          <a:bodyPr wrap="square">
            <a:spAutoFit/>
          </a:bodyPr>
          <a:lstStyle/>
          <a:p>
            <a:r>
              <a:rPr lang="fr-FR" b="1" i="1" dirty="0">
                <a:hlinkClick r:id="rId4"/>
              </a:rPr>
              <a:t>https://</a:t>
            </a:r>
            <a:r>
              <a:rPr lang="fr-FR" b="1" i="1" dirty="0" smtClean="0">
                <a:hlinkClick r:id="rId4"/>
              </a:rPr>
              <a:t>www.amicale-stassfurt.fr/Videos/Presentation_JP_Royer/nuit_et_brouillard_JPR.mp4</a:t>
            </a:r>
            <a:endParaRPr lang="fr-FR" b="1" i="1" dirty="0"/>
          </a:p>
        </p:txBody>
      </p:sp>
      <p:pic>
        <p:nvPicPr>
          <p:cNvPr id="3" name="Image 2"/>
          <p:cNvPicPr>
            <a:picLocks noChangeAspect="1"/>
          </p:cNvPicPr>
          <p:nvPr/>
        </p:nvPicPr>
        <p:blipFill>
          <a:blip r:embed="rId5"/>
          <a:stretch>
            <a:fillRect/>
          </a:stretch>
        </p:blipFill>
        <p:spPr>
          <a:xfrm>
            <a:off x="0" y="2890684"/>
            <a:ext cx="4788024" cy="2626388"/>
          </a:xfrm>
          <a:prstGeom prst="rect">
            <a:avLst/>
          </a:prstGeom>
        </p:spPr>
      </p:pic>
      <p:pic>
        <p:nvPicPr>
          <p:cNvPr id="5" name="Image 4"/>
          <p:cNvPicPr>
            <a:picLocks noChangeAspect="1"/>
          </p:cNvPicPr>
          <p:nvPr/>
        </p:nvPicPr>
        <p:blipFill>
          <a:blip r:embed="rId6"/>
          <a:stretch>
            <a:fillRect/>
          </a:stretch>
        </p:blipFill>
        <p:spPr>
          <a:xfrm>
            <a:off x="4896036" y="2845365"/>
            <a:ext cx="4222579" cy="2717025"/>
          </a:xfrm>
          <a:prstGeom prst="rect">
            <a:avLst/>
          </a:prstGeom>
        </p:spPr>
      </p:pic>
    </p:spTree>
    <p:extLst>
      <p:ext uri="{BB962C8B-B14F-4D97-AF65-F5344CB8AC3E}">
        <p14:creationId xmlns:p14="http://schemas.microsoft.com/office/powerpoint/2010/main" val="1286168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16632"/>
            <a:ext cx="7416824" cy="276999"/>
          </a:xfrm>
          <a:prstGeom prst="rect">
            <a:avLst/>
          </a:prstGeom>
        </p:spPr>
        <p:txBody>
          <a:bodyPr wrap="square">
            <a:spAutoFit/>
          </a:bodyPr>
          <a:lstStyle/>
          <a:p>
            <a:r>
              <a:rPr lang="fr-FR" sz="1200" b="1" dirty="0"/>
              <a:t>AMICALE DES </a:t>
            </a:r>
            <a:r>
              <a:rPr lang="fr-FR" sz="1200" b="1" dirty="0" smtClean="0"/>
              <a:t>ANCIENS DÉPORTÉS </a:t>
            </a:r>
            <a:r>
              <a:rPr lang="fr-FR" sz="1200" b="1" dirty="0"/>
              <a:t>A </a:t>
            </a:r>
            <a:r>
              <a:rPr lang="fr-FR" sz="1200" b="1" dirty="0" smtClean="0"/>
              <a:t>NEU-STSSFURT ET DE LEURS FAMILLES  (kommando </a:t>
            </a:r>
            <a:r>
              <a:rPr lang="fr-FR" sz="1200" b="1" dirty="0"/>
              <a:t>de Buchenwald)</a:t>
            </a:r>
            <a:endParaRPr lang="fr-FR" sz="1200" dirty="0"/>
          </a:p>
        </p:txBody>
      </p:sp>
      <p:pic>
        <p:nvPicPr>
          <p:cNvPr id="5"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10925" y="10507"/>
            <a:ext cx="900608" cy="1274940"/>
          </a:xfrm>
          <a:prstGeom prst="rect">
            <a:avLst/>
          </a:prstGeom>
          <a:noFill/>
        </p:spPr>
      </p:pic>
      <p:pic>
        <p:nvPicPr>
          <p:cNvPr id="69634" name="Picture 2" descr="C:\Users\Marty\JPR\deportes\Présentation\Jean De Conninck.PNG"/>
          <p:cNvPicPr>
            <a:picLocks noChangeAspect="1" noChangeArrowheads="1"/>
          </p:cNvPicPr>
          <p:nvPr/>
        </p:nvPicPr>
        <p:blipFill>
          <a:blip r:embed="rId4" cstate="print"/>
          <a:srcRect/>
          <a:stretch>
            <a:fillRect/>
          </a:stretch>
        </p:blipFill>
        <p:spPr bwMode="auto">
          <a:xfrm>
            <a:off x="872807" y="1244851"/>
            <a:ext cx="3393255" cy="5352501"/>
          </a:xfrm>
          <a:prstGeom prst="rect">
            <a:avLst/>
          </a:prstGeom>
          <a:noFill/>
        </p:spPr>
      </p:pic>
      <p:pic>
        <p:nvPicPr>
          <p:cNvPr id="69635" name="Picture 3" descr="C:\Users\Marty\JPR\deportes\Présentation\jean de Conninck2.PNG"/>
          <p:cNvPicPr>
            <a:picLocks noChangeAspect="1" noChangeArrowheads="1"/>
          </p:cNvPicPr>
          <p:nvPr/>
        </p:nvPicPr>
        <p:blipFill>
          <a:blip r:embed="rId5" cstate="print"/>
          <a:srcRect/>
          <a:stretch>
            <a:fillRect/>
          </a:stretch>
        </p:blipFill>
        <p:spPr bwMode="auto">
          <a:xfrm>
            <a:off x="4211960" y="1196752"/>
            <a:ext cx="3960440" cy="5304195"/>
          </a:xfrm>
          <a:prstGeom prst="rect">
            <a:avLst/>
          </a:prstGeom>
          <a:noFill/>
        </p:spPr>
      </p:pic>
      <p:sp>
        <p:nvSpPr>
          <p:cNvPr id="2" name="Rectangle 1"/>
          <p:cNvSpPr/>
          <p:nvPr/>
        </p:nvSpPr>
        <p:spPr>
          <a:xfrm>
            <a:off x="1259632" y="637470"/>
            <a:ext cx="4809906" cy="523220"/>
          </a:xfrm>
          <a:prstGeom prst="rect">
            <a:avLst/>
          </a:prstGeom>
        </p:spPr>
        <p:txBody>
          <a:bodyPr wrap="none">
            <a:spAutoFit/>
          </a:bodyPr>
          <a:lstStyle/>
          <a:p>
            <a:r>
              <a:rPr lang="fr-FR" sz="2800" dirty="0">
                <a:solidFill>
                  <a:srgbClr val="0070C0"/>
                </a:solidFill>
              </a:rPr>
              <a:t>1- Présentation de l’intervenant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9101" y="144810"/>
            <a:ext cx="7416824" cy="276999"/>
          </a:xfrm>
          <a:prstGeom prst="rect">
            <a:avLst/>
          </a:prstGeom>
        </p:spPr>
        <p:txBody>
          <a:bodyPr wrap="square">
            <a:spAutoFit/>
          </a:bodyPr>
          <a:lstStyle/>
          <a:p>
            <a:r>
              <a:rPr lang="fr-FR" sz="1200" b="1" dirty="0"/>
              <a:t>AMICALE DES </a:t>
            </a:r>
            <a:r>
              <a:rPr lang="fr-FR" sz="1200" b="1" dirty="0" smtClean="0"/>
              <a:t>ANCIENS DÉPORTÉS </a:t>
            </a:r>
            <a:r>
              <a:rPr lang="fr-FR" sz="1200" b="1" dirty="0"/>
              <a:t>A </a:t>
            </a:r>
            <a:r>
              <a:rPr lang="fr-FR" sz="1200" b="1" dirty="0" smtClean="0"/>
              <a:t>NEU-STASSFURT ET DE LEURS FAMILLES  (kommando </a:t>
            </a:r>
            <a:r>
              <a:rPr lang="fr-FR" sz="1200" b="1" dirty="0"/>
              <a:t>de Buchenwald)</a:t>
            </a:r>
            <a:endParaRPr lang="fr-FR" sz="1200" dirty="0"/>
          </a:p>
        </p:txBody>
      </p:sp>
      <p:sp>
        <p:nvSpPr>
          <p:cNvPr id="7" name="ZoneTexte 6"/>
          <p:cNvSpPr txBox="1"/>
          <p:nvPr/>
        </p:nvSpPr>
        <p:spPr>
          <a:xfrm>
            <a:off x="899592" y="764705"/>
            <a:ext cx="7776864" cy="523220"/>
          </a:xfrm>
          <a:prstGeom prst="rect">
            <a:avLst/>
          </a:prstGeom>
          <a:noFill/>
        </p:spPr>
        <p:txBody>
          <a:bodyPr wrap="square" rtlCol="0">
            <a:spAutoFit/>
          </a:bodyPr>
          <a:lstStyle/>
          <a:p>
            <a:r>
              <a:rPr lang="fr-FR" sz="2800" dirty="0">
                <a:solidFill>
                  <a:srgbClr val="0070C0"/>
                </a:solidFill>
              </a:rPr>
              <a:t>1- Présentation de </a:t>
            </a:r>
            <a:r>
              <a:rPr lang="fr-FR" sz="2800" dirty="0" smtClean="0">
                <a:solidFill>
                  <a:srgbClr val="0070C0"/>
                </a:solidFill>
              </a:rPr>
              <a:t>l’intervenant</a:t>
            </a:r>
            <a:endParaRPr lang="fr-FR" sz="3600" dirty="0" smtClean="0"/>
          </a:p>
        </p:txBody>
      </p:sp>
      <p:pic>
        <p:nvPicPr>
          <p:cNvPr id="5"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0"/>
            <a:ext cx="900608" cy="1274940"/>
          </a:xfrm>
          <a:prstGeom prst="rect">
            <a:avLst/>
          </a:prstGeom>
          <a:noFill/>
        </p:spPr>
      </p:pic>
      <p:sp>
        <p:nvSpPr>
          <p:cNvPr id="8" name="Rectangle 7"/>
          <p:cNvSpPr/>
          <p:nvPr/>
        </p:nvSpPr>
        <p:spPr>
          <a:xfrm>
            <a:off x="4572000" y="1340768"/>
            <a:ext cx="4248472" cy="4308872"/>
          </a:xfrm>
          <a:prstGeom prst="rect">
            <a:avLst/>
          </a:prstGeom>
        </p:spPr>
        <p:txBody>
          <a:bodyPr wrap="square">
            <a:spAutoFit/>
          </a:bodyPr>
          <a:lstStyle/>
          <a:p>
            <a:r>
              <a:rPr lang="fr-FR" sz="1600" dirty="0" smtClean="0"/>
              <a:t>Le 27 juin, </a:t>
            </a:r>
            <a:r>
              <a:rPr lang="fr-FR" sz="1600" b="1" i="1" dirty="0" smtClean="0"/>
              <a:t>c'est Jean JAMET, </a:t>
            </a:r>
            <a:r>
              <a:rPr lang="fr-FR" sz="1600" dirty="0" smtClean="0"/>
              <a:t>lieutenant de gendarmerie à Quimperlé, originaire de Lanvénégen, qui est arrêté à </a:t>
            </a:r>
            <a:r>
              <a:rPr lang="fr-FR" sz="1600" dirty="0" err="1" smtClean="0"/>
              <a:t>Bubry</a:t>
            </a:r>
            <a:r>
              <a:rPr lang="fr-FR" sz="1600" dirty="0" smtClean="0"/>
              <a:t> en compagnie de Mathieu </a:t>
            </a:r>
            <a:r>
              <a:rPr lang="fr-FR" sz="1600" dirty="0" err="1" smtClean="0"/>
              <a:t>Donnart</a:t>
            </a:r>
            <a:r>
              <a:rPr lang="fr-FR" sz="1600" dirty="0" smtClean="0"/>
              <a:t>, chef de l'Armée secrète dans le Finistère. Ils sont fusillés à </a:t>
            </a:r>
            <a:r>
              <a:rPr lang="fr-FR" sz="1600" dirty="0" err="1" smtClean="0"/>
              <a:t>Pluméliau</a:t>
            </a:r>
            <a:r>
              <a:rPr lang="fr-FR" sz="1600" dirty="0" smtClean="0"/>
              <a:t> le 29 juillet.</a:t>
            </a:r>
          </a:p>
          <a:p>
            <a:r>
              <a:rPr lang="fr-FR" sz="1600" dirty="0" smtClean="0"/>
              <a:t>Le 7 juillet, trois maquisards sont tués à Bellevue, près de </a:t>
            </a:r>
            <a:r>
              <a:rPr lang="fr-FR" sz="1600" dirty="0" err="1" smtClean="0"/>
              <a:t>Boutel</a:t>
            </a:r>
            <a:r>
              <a:rPr lang="fr-FR" sz="1600" dirty="0" smtClean="0"/>
              <a:t>. Ce sont Jean Le </a:t>
            </a:r>
            <a:r>
              <a:rPr lang="fr-FR" sz="1600" dirty="0" err="1" smtClean="0"/>
              <a:t>Bloas</a:t>
            </a:r>
            <a:r>
              <a:rPr lang="fr-FR" sz="1600" dirty="0" smtClean="0"/>
              <a:t>, originaire de Lanvénégen, Raymond Denise et Robert </a:t>
            </a:r>
            <a:r>
              <a:rPr lang="fr-FR" sz="1600" dirty="0" err="1" smtClean="0"/>
              <a:t>Kessler</a:t>
            </a:r>
            <a:r>
              <a:rPr lang="fr-FR" sz="1600" dirty="0" smtClean="0"/>
              <a:t>. Les corps sont sommairement enterrés. Deux autres résistants sont faits prisonniers, ils seront fusillés. D'autres résistants parviennent à s'enfuir. Les morts et les prisonniers étaient porteurs de faux papiers, ce qui évite, semble-t-il, des représailles aux villageois des alentours; plusieurs hommes du village de </a:t>
            </a:r>
            <a:r>
              <a:rPr lang="fr-FR" sz="1600" dirty="0" err="1" smtClean="0"/>
              <a:t>Boutel</a:t>
            </a:r>
            <a:r>
              <a:rPr lang="fr-FR" sz="1600" dirty="0" smtClean="0"/>
              <a:t>, arrêtés, sont en effet rapidement relâchés</a:t>
            </a:r>
            <a:r>
              <a:rPr lang="fr-FR" dirty="0" smtClean="0"/>
              <a:t>. </a:t>
            </a:r>
            <a:endParaRPr lang="fr-FR" dirty="0"/>
          </a:p>
        </p:txBody>
      </p:sp>
      <p:pic>
        <p:nvPicPr>
          <p:cNvPr id="1026" name="Picture 2" descr="http://s1.e-monsite.com/2010/06/25/11/resize_550_550/SDC11108.jpg"/>
          <p:cNvPicPr>
            <a:picLocks noChangeAspect="1" noChangeArrowheads="1"/>
          </p:cNvPicPr>
          <p:nvPr/>
        </p:nvPicPr>
        <p:blipFill>
          <a:blip r:embed="rId4" cstate="print"/>
          <a:srcRect/>
          <a:stretch>
            <a:fillRect/>
          </a:stretch>
        </p:blipFill>
        <p:spPr bwMode="auto">
          <a:xfrm>
            <a:off x="179511" y="1340768"/>
            <a:ext cx="3384377" cy="2535207"/>
          </a:xfrm>
          <a:prstGeom prst="rect">
            <a:avLst/>
          </a:prstGeom>
          <a:noFill/>
        </p:spPr>
      </p:pic>
      <p:pic>
        <p:nvPicPr>
          <p:cNvPr id="1028" name="Picture 4" descr="http://s1.e-monsite.com/2010/06/26/12/resize_550_550/SDC11113.jpg"/>
          <p:cNvPicPr>
            <a:picLocks noChangeAspect="1" noChangeArrowheads="1"/>
          </p:cNvPicPr>
          <p:nvPr/>
        </p:nvPicPr>
        <p:blipFill>
          <a:blip r:embed="rId5" cstate="print"/>
          <a:srcRect/>
          <a:stretch>
            <a:fillRect/>
          </a:stretch>
        </p:blipFill>
        <p:spPr bwMode="auto">
          <a:xfrm>
            <a:off x="323528" y="3987718"/>
            <a:ext cx="2664296" cy="2732327"/>
          </a:xfrm>
          <a:prstGeom prst="rect">
            <a:avLst/>
          </a:prstGeom>
          <a:noFill/>
        </p:spPr>
      </p:pic>
      <p:sp>
        <p:nvSpPr>
          <p:cNvPr id="9" name="ZoneTexte 8"/>
          <p:cNvSpPr txBox="1"/>
          <p:nvPr/>
        </p:nvSpPr>
        <p:spPr>
          <a:xfrm>
            <a:off x="3563888" y="2564904"/>
            <a:ext cx="1008112" cy="923330"/>
          </a:xfrm>
          <a:prstGeom prst="rect">
            <a:avLst/>
          </a:prstGeom>
          <a:solidFill>
            <a:schemeClr val="bg1"/>
          </a:solidFill>
        </p:spPr>
        <p:txBody>
          <a:bodyPr wrap="square" rtlCol="0">
            <a:spAutoFit/>
          </a:bodyPr>
          <a:lstStyle/>
          <a:p>
            <a:r>
              <a:rPr lang="fr-FR" dirty="0" smtClean="0"/>
              <a:t>Fosse</a:t>
            </a:r>
          </a:p>
          <a:p>
            <a:r>
              <a:rPr lang="fr-FR" dirty="0" smtClean="0"/>
              <a:t> de </a:t>
            </a:r>
            <a:r>
              <a:rPr lang="fr-FR" dirty="0" err="1" smtClean="0"/>
              <a:t>Rosquéo</a:t>
            </a:r>
            <a:endParaRPr lang="fr-FR" dirty="0"/>
          </a:p>
        </p:txBody>
      </p:sp>
      <p:sp>
        <p:nvSpPr>
          <p:cNvPr id="10" name="ZoneTexte 9"/>
          <p:cNvSpPr txBox="1"/>
          <p:nvPr/>
        </p:nvSpPr>
        <p:spPr>
          <a:xfrm>
            <a:off x="2987824" y="4581128"/>
            <a:ext cx="1376915" cy="646331"/>
          </a:xfrm>
          <a:prstGeom prst="rect">
            <a:avLst/>
          </a:prstGeom>
          <a:solidFill>
            <a:schemeClr val="bg1"/>
          </a:solidFill>
        </p:spPr>
        <p:txBody>
          <a:bodyPr wrap="none" rtlCol="0">
            <a:spAutoFit/>
          </a:bodyPr>
          <a:lstStyle/>
          <a:p>
            <a:r>
              <a:rPr lang="fr-FR" dirty="0" smtClean="0"/>
              <a:t>Mémorial</a:t>
            </a:r>
          </a:p>
          <a:p>
            <a:r>
              <a:rPr lang="fr-FR" dirty="0" smtClean="0"/>
              <a:t> de </a:t>
            </a:r>
            <a:r>
              <a:rPr lang="fr-FR" dirty="0" err="1" smtClean="0"/>
              <a:t>Rozangat</a:t>
            </a: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9612" y="188640"/>
            <a:ext cx="7416824" cy="276999"/>
          </a:xfrm>
          <a:prstGeom prst="rect">
            <a:avLst/>
          </a:prstGeom>
        </p:spPr>
        <p:txBody>
          <a:bodyPr wrap="square">
            <a:spAutoFit/>
          </a:bodyPr>
          <a:lstStyle/>
          <a:p>
            <a:r>
              <a:rPr lang="fr-FR" sz="1200" b="1" dirty="0"/>
              <a:t>AMICALE DES </a:t>
            </a:r>
            <a:r>
              <a:rPr lang="fr-FR" sz="1200" b="1" dirty="0" smtClean="0"/>
              <a:t>ANCIENS DÉPORTÉS </a:t>
            </a:r>
            <a:r>
              <a:rPr lang="fr-FR" sz="1200" b="1" dirty="0"/>
              <a:t>A NEU-STASSFURT </a:t>
            </a:r>
            <a:r>
              <a:rPr lang="fr-FR" sz="1200" b="1" dirty="0" smtClean="0"/>
              <a:t>ET DE LEURS FAMILLES (kommando </a:t>
            </a:r>
            <a:r>
              <a:rPr lang="fr-FR" sz="1200" b="1" dirty="0"/>
              <a:t>de Buchenwald)</a:t>
            </a:r>
            <a:endParaRPr lang="fr-FR" sz="1200" dirty="0"/>
          </a:p>
        </p:txBody>
      </p:sp>
      <p:sp>
        <p:nvSpPr>
          <p:cNvPr id="7" name="ZoneTexte 6"/>
          <p:cNvSpPr txBox="1"/>
          <p:nvPr/>
        </p:nvSpPr>
        <p:spPr>
          <a:xfrm>
            <a:off x="1079612" y="968148"/>
            <a:ext cx="7920880" cy="523220"/>
          </a:xfrm>
          <a:prstGeom prst="rect">
            <a:avLst/>
          </a:prstGeom>
          <a:noFill/>
        </p:spPr>
        <p:txBody>
          <a:bodyPr wrap="square" rtlCol="0">
            <a:spAutoFit/>
          </a:bodyPr>
          <a:lstStyle/>
          <a:p>
            <a:r>
              <a:rPr lang="fr-FR" sz="2800" dirty="0">
                <a:solidFill>
                  <a:srgbClr val="0070C0"/>
                </a:solidFill>
              </a:rPr>
              <a:t>2</a:t>
            </a:r>
            <a:r>
              <a:rPr lang="fr-FR" sz="2800" dirty="0" smtClean="0">
                <a:solidFill>
                  <a:srgbClr val="0070C0"/>
                </a:solidFill>
              </a:rPr>
              <a:t>-Introduction: Pourquoi cette intervention</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1"/>
            <a:ext cx="1043608" cy="1477377"/>
          </a:xfrm>
          <a:prstGeom prst="rect">
            <a:avLst/>
          </a:prstGeom>
          <a:noFill/>
        </p:spPr>
      </p:pic>
      <p:sp>
        <p:nvSpPr>
          <p:cNvPr id="1025" name="Rectangle 1"/>
          <p:cNvSpPr>
            <a:spLocks noChangeArrowheads="1"/>
          </p:cNvSpPr>
          <p:nvPr/>
        </p:nvSpPr>
        <p:spPr bwMode="auto">
          <a:xfrm>
            <a:off x="179512" y="2060848"/>
            <a:ext cx="8640960"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Objectif</a:t>
            </a:r>
            <a:r>
              <a:rPr kumimoji="0" lang="fr-FR" sz="1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Sensibiliser les jeunes générations au phénomène de la Déportation</a:t>
            </a:r>
          </a:p>
          <a:p>
            <a:pPr marL="0" marR="0" lvl="0" indent="0" algn="l" defTabSz="914400" rtl="0" eaLnBrk="1" fontAlgn="base" latinLnBrk="0" hangingPunct="1">
              <a:lnSpc>
                <a:spcPct val="100000"/>
              </a:lnSpc>
              <a:spcBef>
                <a:spcPct val="0"/>
              </a:spcBef>
              <a:spcAft>
                <a:spcPct val="0"/>
              </a:spcAft>
              <a:buClrTx/>
              <a:buSzTx/>
              <a:buFontTx/>
              <a:buNone/>
              <a:tabLst/>
            </a:pPr>
            <a:r>
              <a:rPr lang="fr-FR" sz="1400" dirty="0" smtClean="0">
                <a:latin typeface="Cambria" pitchFamily="18" charset="0"/>
                <a:cs typeface="Times New Roman" pitchFamily="18" charset="0"/>
              </a:rPr>
              <a:t>	- R</a:t>
            </a:r>
            <a:r>
              <a:rPr kumimoji="0" lang="fr-FR" sz="1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aciale (pour mémoire)</a:t>
            </a:r>
          </a:p>
          <a:p>
            <a:pPr marL="0" marR="0" lvl="0" indent="0" algn="l" defTabSz="914400" rtl="0" eaLnBrk="1" fontAlgn="base" latinLnBrk="0" hangingPunct="1">
              <a:lnSpc>
                <a:spcPct val="100000"/>
              </a:lnSpc>
              <a:spcBef>
                <a:spcPct val="0"/>
              </a:spcBef>
              <a:spcAft>
                <a:spcPct val="0"/>
              </a:spcAft>
              <a:buClrTx/>
              <a:buSzTx/>
              <a:buFontTx/>
              <a:buNone/>
              <a:tabLst/>
            </a:pPr>
            <a:r>
              <a:rPr lang="fr-FR" sz="1400" dirty="0" smtClean="0">
                <a:latin typeface="Cambria" pitchFamily="18" charset="0"/>
                <a:cs typeface="Times New Roman" pitchFamily="18" charset="0"/>
              </a:rPr>
              <a:t>	- R</a:t>
            </a:r>
            <a:r>
              <a:rPr kumimoji="0" lang="fr-FR" sz="1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ésistante et politique vécue par le déporté référent, et donc transmise. (A développer 	largement : pourquoi, quand, où, comment,)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Pourquoi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Celui qui n’a pas de passé n’a pas d’avenir » or :</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a:t>
            </a:r>
            <a:r>
              <a:rPr kumimoji="0" lang="fr-FR" sz="1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Il y a à travers le monde toujours des dictatures qui engendrent automatiquement un tel 	système, même si ce n’est à la même échelle en Europe.</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Cela a existé, le modèle est toujours là, certains le copient.</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(Chine- Nord Corée- Turquie ??Certaines dictatures du Moyen-Orient, d’Afrique noire, </a:t>
            </a:r>
            <a:r>
              <a:rPr kumimoji="0" lang="fr-FR" sz="1400" b="0" i="0" u="none" strike="noStrike" cap="none" normalizeH="0" baseline="0" dirty="0" err="1" smtClean="0">
                <a:ln>
                  <a:noFill/>
                </a:ln>
                <a:solidFill>
                  <a:schemeClr val="tx1"/>
                </a:solidFill>
                <a:effectLst/>
                <a:latin typeface="Cambria" pitchFamily="18" charset="0"/>
                <a:ea typeface="Times New Roman" pitchFamily="18" charset="0"/>
                <a:cs typeface="Times New Roman" pitchFamily="18" charset="0"/>
              </a:rPr>
              <a:t>Yemen</a:t>
            </a:r>
            <a:r>
              <a:rPr kumimoji="0" lang="fr-FR" sz="1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a:t>
            </a:r>
            <a:r>
              <a:rPr kumimoji="0" lang="fr-FR" sz="1400" b="0" i="0" u="none" strike="noStrike" cap="none" normalizeH="0" baseline="0" dirty="0" err="1" smtClean="0">
                <a:ln>
                  <a:noFill/>
                </a:ln>
                <a:solidFill>
                  <a:schemeClr val="tx1"/>
                </a:solidFill>
                <a:effectLst/>
                <a:latin typeface="Cambria" pitchFamily="18" charset="0"/>
                <a:ea typeface="Times New Roman" pitchFamily="18" charset="0"/>
                <a:cs typeface="Times New Roman" pitchFamily="18" charset="0"/>
              </a:rPr>
              <a:t>etc</a:t>
            </a:r>
            <a:r>
              <a:rPr kumimoji="0" lang="fr-FR" sz="1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1"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IL FAUT CONNAITRE CE PASSE, (75 ans ce n’est rien dans l’histoire) S’APPUYER DESSUS POUR ASSURER SON AVENIR,  AFIN QU’IL NE SE RENOUVELLE PAS.</a:t>
            </a:r>
            <a:endParaRPr kumimoji="0" lang="fr-FR" sz="14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rgbClr val="FF0000"/>
                </a:solidFill>
                <a:effectLst/>
                <a:latin typeface="Cambria" pitchFamily="18" charset="0"/>
                <a:ea typeface="Times New Roman" pitchFamily="18" charset="0"/>
                <a:cs typeface="Times New Roman" pitchFamily="18" charset="0"/>
              </a:rPr>
              <a:t>Ne jamais dire cela ne se passera pas chez nous !!!! Si, ça peut.</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3608" y="188640"/>
            <a:ext cx="7416824" cy="276999"/>
          </a:xfrm>
          <a:prstGeom prst="rect">
            <a:avLst/>
          </a:prstGeom>
        </p:spPr>
        <p:txBody>
          <a:bodyPr wrap="square">
            <a:spAutoFit/>
          </a:bodyPr>
          <a:lstStyle/>
          <a:p>
            <a:r>
              <a:rPr lang="fr-FR" sz="1200" b="1" dirty="0"/>
              <a:t>AMICALE DES </a:t>
            </a:r>
            <a:r>
              <a:rPr lang="fr-FR" sz="1200" b="1" dirty="0" smtClean="0"/>
              <a:t>ANCIENS DÉPORTÉS A NEU-STASSFURT ET DE LEURS FAMILLES (kommando </a:t>
            </a:r>
            <a:r>
              <a:rPr lang="fr-FR" sz="1200" b="1" dirty="0"/>
              <a:t>de Buchenwald)</a:t>
            </a:r>
            <a:endParaRPr lang="fr-FR" sz="1200" dirty="0"/>
          </a:p>
        </p:txBody>
      </p:sp>
      <p:sp>
        <p:nvSpPr>
          <p:cNvPr id="7" name="ZoneTexte 6"/>
          <p:cNvSpPr txBox="1"/>
          <p:nvPr/>
        </p:nvSpPr>
        <p:spPr>
          <a:xfrm>
            <a:off x="1115616" y="954156"/>
            <a:ext cx="7560840" cy="523220"/>
          </a:xfrm>
          <a:prstGeom prst="rect">
            <a:avLst/>
          </a:prstGeom>
          <a:noFill/>
        </p:spPr>
        <p:txBody>
          <a:bodyPr wrap="square" rtlCol="0">
            <a:spAutoFit/>
          </a:bodyPr>
          <a:lstStyle/>
          <a:p>
            <a:r>
              <a:rPr lang="fr-FR" sz="2800" dirty="0" smtClean="0">
                <a:solidFill>
                  <a:srgbClr val="0070C0"/>
                </a:solidFill>
              </a:rPr>
              <a:t>-3-Un peu d’histoire</a:t>
            </a:r>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3" cstate="print"/>
          <a:srcRect/>
          <a:stretch>
            <a:fillRect/>
          </a:stretch>
        </p:blipFill>
        <p:spPr bwMode="auto">
          <a:xfrm>
            <a:off x="0" y="-1"/>
            <a:ext cx="1043608" cy="147737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934776"/>
            <a:ext cx="7993921" cy="952961"/>
          </a:xfrm>
        </p:spPr>
        <p:txBody>
          <a:bodyPr>
            <a:normAutofit/>
          </a:bodyPr>
          <a:lstStyle/>
          <a:p>
            <a:r>
              <a:rPr lang="fr-FR" sz="3200" dirty="0" smtClean="0"/>
              <a:t>Adolf Hitler et l’Allemagne Nazie</a:t>
            </a:r>
            <a:endParaRPr lang="fr-FR" sz="3200" dirty="0"/>
          </a:p>
        </p:txBody>
      </p:sp>
      <p:pic>
        <p:nvPicPr>
          <p:cNvPr id="4" name="Espace réservé du contenu 3" descr="Hitler depicted as savior to Germany.jpg"/>
          <p:cNvPicPr>
            <a:picLocks noGrp="1" noChangeAspect="1"/>
          </p:cNvPicPr>
          <p:nvPr>
            <p:ph idx="1"/>
          </p:nvPr>
        </p:nvPicPr>
        <p:blipFill>
          <a:blip r:embed="rId3" cstate="print">
            <a:extLst>
              <a:ext uri="{28A0092B-C50C-407E-A947-70E740481C1C}">
                <a14:useLocalDpi xmlns:a14="http://schemas.microsoft.com/office/drawing/2010/main" val="0"/>
              </a:ext>
            </a:extLst>
          </a:blip>
          <a:srcRect l="-32058" r="-32058"/>
          <a:stretch>
            <a:fillRect/>
          </a:stretch>
        </p:blipFill>
        <p:spPr>
          <a:xfrm>
            <a:off x="-921064" y="2358782"/>
            <a:ext cx="6132196" cy="4334323"/>
          </a:xfrm>
        </p:spPr>
      </p:pic>
      <p:pic>
        <p:nvPicPr>
          <p:cNvPr id="5" name="Image 4" descr="triumph-of-the-wil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8733" y="3844326"/>
            <a:ext cx="4550764" cy="2848779"/>
          </a:xfrm>
          <a:prstGeom prst="rect">
            <a:avLst/>
          </a:prstGeom>
        </p:spPr>
      </p:pic>
      <p:sp>
        <p:nvSpPr>
          <p:cNvPr id="6" name="Sous-titre 2"/>
          <p:cNvSpPr txBox="1">
            <a:spLocks/>
          </p:cNvSpPr>
          <p:nvPr/>
        </p:nvSpPr>
        <p:spPr>
          <a:xfrm>
            <a:off x="755576" y="1569625"/>
            <a:ext cx="7315200" cy="1144632"/>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lgn="ctr">
              <a:buNone/>
            </a:pPr>
            <a:r>
              <a:rPr lang="fr-FR" b="1" dirty="0" smtClean="0"/>
              <a:t>1933-1945</a:t>
            </a:r>
            <a:endParaRPr lang="fr-FR" b="1" dirty="0"/>
          </a:p>
        </p:txBody>
      </p:sp>
      <p:pic>
        <p:nvPicPr>
          <p:cNvPr id="7" name="Image 6" descr="hitler bras tendu.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6531" y="1720802"/>
            <a:ext cx="2831365" cy="2123524"/>
          </a:xfrm>
          <a:prstGeom prst="rect">
            <a:avLst/>
          </a:prstGeom>
        </p:spPr>
      </p:pic>
      <p:sp>
        <p:nvSpPr>
          <p:cNvPr id="8" name="Rectangle 7"/>
          <p:cNvSpPr/>
          <p:nvPr/>
        </p:nvSpPr>
        <p:spPr>
          <a:xfrm>
            <a:off x="1126545" y="747163"/>
            <a:ext cx="3072188" cy="523220"/>
          </a:xfrm>
          <a:prstGeom prst="rect">
            <a:avLst/>
          </a:prstGeom>
        </p:spPr>
        <p:txBody>
          <a:bodyPr wrap="none">
            <a:spAutoFit/>
          </a:bodyPr>
          <a:lstStyle/>
          <a:p>
            <a:r>
              <a:rPr lang="fr-FR" sz="2800" dirty="0">
                <a:solidFill>
                  <a:srgbClr val="0070C0"/>
                </a:solidFill>
              </a:rPr>
              <a:t>3-Un peu d’histoire </a:t>
            </a:r>
            <a:endParaRPr lang="fr-FR" sz="2800" dirty="0" smtClean="0"/>
          </a:p>
        </p:txBody>
      </p:sp>
      <p:pic>
        <p:nvPicPr>
          <p:cNvPr id="9" name="Picture 2" descr="https://30665fcd-a-62cb3a1a-s-sites.googlegroups.com/site/kommandodeneustassfurt/home/PROJET%20tiangle.jpg?attachauth=ANoY7crK-OUJNmSBiJAbaiB4CMSTK6pdzYkVfZRIrr34DUr3La-cYYIjxabxR0Lz9NyAIW6LHNi4WPmUlL186CxWEkcKkdrelJvPkzyvHQMMZkJe13x814oF7m85--L4gTJH-jd123cCg8nCHq7GajnfvD3T1mHi9Hbi5tBKDt_anqNUvTkRRCj4wdKpIq1T-xFm-efqaO7DKoD1apb76ncuCuaLmOwbTa_ZeV_8P8wYkYETc6xNqUs%3D&amp;attredirects=0"/>
          <p:cNvPicPr>
            <a:picLocks noChangeAspect="1" noChangeArrowheads="1"/>
          </p:cNvPicPr>
          <p:nvPr/>
        </p:nvPicPr>
        <p:blipFill>
          <a:blip r:embed="rId6" cstate="print"/>
          <a:srcRect/>
          <a:stretch>
            <a:fillRect/>
          </a:stretch>
        </p:blipFill>
        <p:spPr bwMode="auto">
          <a:xfrm>
            <a:off x="0" y="-1"/>
            <a:ext cx="1043608" cy="1477377"/>
          </a:xfrm>
          <a:prstGeom prst="rect">
            <a:avLst/>
          </a:prstGeom>
          <a:noFill/>
        </p:spPr>
      </p:pic>
      <p:sp>
        <p:nvSpPr>
          <p:cNvPr id="3" name="Rectangle 2"/>
          <p:cNvSpPr/>
          <p:nvPr/>
        </p:nvSpPr>
        <p:spPr>
          <a:xfrm>
            <a:off x="1039216" y="111978"/>
            <a:ext cx="8217856" cy="276999"/>
          </a:xfrm>
          <a:prstGeom prst="rect">
            <a:avLst/>
          </a:prstGeom>
        </p:spPr>
        <p:txBody>
          <a:bodyPr wrap="square">
            <a:spAutoFit/>
          </a:bodyPr>
          <a:lstStyle/>
          <a:p>
            <a:r>
              <a:rPr lang="fr-FR" sz="1200" b="1" dirty="0"/>
              <a:t>AMICALE DES ANCIENS DÉPORTÉS A NEU-STASSFURT ET DE LEURS FAMILLES (kommando de Buchenwald)</a:t>
            </a:r>
            <a:endParaRPr lang="fr-FR" sz="1200" dirty="0"/>
          </a:p>
        </p:txBody>
      </p:sp>
    </p:spTree>
    <p:extLst>
      <p:ext uri="{BB962C8B-B14F-4D97-AF65-F5344CB8AC3E}">
        <p14:creationId xmlns:p14="http://schemas.microsoft.com/office/powerpoint/2010/main" val="2519029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6665</TotalTime>
  <Words>4125</Words>
  <Application>Microsoft Office PowerPoint</Application>
  <PresentationFormat>Affichage à l'écran (4:3)</PresentationFormat>
  <Paragraphs>510</Paragraphs>
  <Slides>43</Slides>
  <Notes>43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43</vt:i4>
      </vt:variant>
    </vt:vector>
  </HeadingPairs>
  <TitlesOfParts>
    <vt:vector size="49" baseType="lpstr">
      <vt:lpstr>Arial</vt:lpstr>
      <vt:lpstr>Calibri</vt:lpstr>
      <vt:lpstr>Cambria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Adolf Hitler et l’Allemagne Nazie</vt:lpstr>
      <vt:lpstr>La mise en place du système de répression nazi</vt:lpstr>
      <vt:lpstr>La mise en place du système de répression nazi</vt:lpstr>
      <vt:lpstr>1940: la France occupée</vt:lpstr>
      <vt:lpstr>Le refus de la défaite et de la soumission: la résistance</vt:lpstr>
      <vt:lpstr>Le refus de la défaite et de la soumission: la résistance</vt:lpstr>
      <vt:lpstr>La dénonciation et l’arrestation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Marty</dc:creator>
  <cp:lastModifiedBy>Compte Microsoft</cp:lastModifiedBy>
  <cp:revision>421</cp:revision>
  <cp:lastPrinted>2022-04-03T09:04:18Z</cp:lastPrinted>
  <dcterms:created xsi:type="dcterms:W3CDTF">2018-03-07T09:07:40Z</dcterms:created>
  <dcterms:modified xsi:type="dcterms:W3CDTF">2022-04-03T09:06:15Z</dcterms:modified>
</cp:coreProperties>
</file>